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9883D-6143-4E7D-97FC-182C4D784528}" type="datetimeFigureOut">
              <a:rPr lang="en-GB" smtClean="0"/>
              <a:t>04/12/2019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D12BE0-BD59-454E-A0A9-4BD063981820}" type="slidenum">
              <a:rPr lang="en-GB" smtClean="0"/>
              <a:t>‹#›</a:t>
            </a:fld>
            <a:endParaRPr lang="en-GB"/>
          </a:p>
        </p:txBody>
      </p:sp>
    </p:spTree>
    <p:extLst>
      <p:ext uri="{BB962C8B-B14F-4D97-AF65-F5344CB8AC3E}">
        <p14:creationId xmlns:p14="http://schemas.microsoft.com/office/powerpoint/2010/main" val="3298280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88478-6C5C-458B-A750-51E8806175A2}" type="slidenum">
              <a:rPr lang="en-GB" altLang="en-US"/>
              <a:pPr/>
              <a:t>1</a:t>
            </a:fld>
            <a:endParaRPr lang="en-GB" altLang="en-US"/>
          </a:p>
        </p:txBody>
      </p:sp>
      <p:sp>
        <p:nvSpPr>
          <p:cNvPr id="78850" name="Rectangle 2"/>
          <p:cNvSpPr>
            <a:spLocks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7885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a:t>More complex examples appear on the next slide.</a:t>
            </a:r>
            <a:endParaRPr lang="en-US" altLang="en-US"/>
          </a:p>
        </p:txBody>
      </p:sp>
    </p:spTree>
    <p:extLst>
      <p:ext uri="{BB962C8B-B14F-4D97-AF65-F5344CB8AC3E}">
        <p14:creationId xmlns:p14="http://schemas.microsoft.com/office/powerpoint/2010/main" val="2421906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6D42E5-E9E6-48B1-87D8-C02C91C88916}" type="slidenum">
              <a:rPr lang="en-GB" altLang="en-US"/>
              <a:pPr/>
              <a:t>2</a:t>
            </a:fld>
            <a:endParaRPr lang="en-GB" altLang="en-US"/>
          </a:p>
        </p:txBody>
      </p:sp>
      <p:sp>
        <p:nvSpPr>
          <p:cNvPr id="82946" name="Rectangle 2"/>
          <p:cNvSpPr>
            <a:spLocks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8294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a:t>Temperature, time and height need to be rounded off. Pupils may benefit from examples of units, such as time in a 100m sprint; times are usually recorded to the nearest hundredth; height to the nearest cm; temperature to the nearest degree Celsius or tenth of a degree.</a:t>
            </a:r>
            <a:endParaRPr lang="en-US" altLang="en-US"/>
          </a:p>
        </p:txBody>
      </p:sp>
    </p:spTree>
    <p:extLst>
      <p:ext uri="{BB962C8B-B14F-4D97-AF65-F5344CB8AC3E}">
        <p14:creationId xmlns:p14="http://schemas.microsoft.com/office/powerpoint/2010/main" val="386503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204B3B-DDE5-44FE-9622-1CEFA2E5D658}" type="slidenum">
              <a:rPr lang="en-GB" altLang="en-US"/>
              <a:pPr/>
              <a:t>3</a:t>
            </a:fld>
            <a:endParaRPr lang="en-GB" altLang="en-US"/>
          </a:p>
        </p:txBody>
      </p:sp>
      <p:sp>
        <p:nvSpPr>
          <p:cNvPr id="84994" name="Rectangle 2"/>
          <p:cNvSpPr>
            <a:spLocks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8499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a:t>The second hand on a clock which jumps from one second to another is an illustration of discrete data; although time is continuous, the second hand cannot measure it more accurately than in seconds.  </a:t>
            </a:r>
            <a:endParaRPr lang="en-US" altLang="en-US"/>
          </a:p>
        </p:txBody>
      </p:sp>
    </p:spTree>
    <p:extLst>
      <p:ext uri="{BB962C8B-B14F-4D97-AF65-F5344CB8AC3E}">
        <p14:creationId xmlns:p14="http://schemas.microsoft.com/office/powerpoint/2010/main" val="384439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C330E9-64FB-489F-90A7-75E996D2FE08}" type="slidenum">
              <a:rPr lang="en-GB" altLang="en-US"/>
              <a:pPr/>
              <a:t>4</a:t>
            </a:fld>
            <a:endParaRPr lang="en-GB" altLang="en-US"/>
          </a:p>
        </p:txBody>
      </p:sp>
      <p:sp>
        <p:nvSpPr>
          <p:cNvPr id="200706" name="Rectangle 2"/>
          <p:cNvSpPr>
            <a:spLocks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20070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a:t>Ask pupils to imagine their height increasing as they grow. As they grow from say 164 cm to 165 cm, their height passes through all the measurements in between e.g. 164.0001, 164.0002, etc and even the bits in between that.</a:t>
            </a:r>
          </a:p>
        </p:txBody>
      </p:sp>
    </p:spTree>
    <p:extLst>
      <p:ext uri="{BB962C8B-B14F-4D97-AF65-F5344CB8AC3E}">
        <p14:creationId xmlns:p14="http://schemas.microsoft.com/office/powerpoint/2010/main" val="19818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048E9B-041F-4F9B-968E-ABF06B3DB22E}"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1887476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048E9B-041F-4F9B-968E-ABF06B3DB22E}"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4281889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048E9B-041F-4F9B-968E-ABF06B3DB22E}"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1808267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048E9B-041F-4F9B-968E-ABF06B3DB22E}"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4016450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048E9B-041F-4F9B-968E-ABF06B3DB22E}"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729621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048E9B-041F-4F9B-968E-ABF06B3DB22E}"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742897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048E9B-041F-4F9B-968E-ABF06B3DB22E}" type="datetimeFigureOut">
              <a:rPr lang="en-GB" smtClean="0"/>
              <a:t>04/12/2019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1503898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048E9B-041F-4F9B-968E-ABF06B3DB22E}" type="datetimeFigureOut">
              <a:rPr lang="en-GB" smtClean="0"/>
              <a:t>04/12/2019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241318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48E9B-041F-4F9B-968E-ABF06B3DB22E}" type="datetimeFigureOut">
              <a:rPr lang="en-GB" smtClean="0"/>
              <a:t>04/12/2019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386879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048E9B-041F-4F9B-968E-ABF06B3DB22E}"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294664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048E9B-041F-4F9B-968E-ABF06B3DB22E}"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A98DA1-B501-43BE-857C-C49CAE6CE24E}" type="slidenum">
              <a:rPr lang="en-GB" smtClean="0"/>
              <a:t>‹#›</a:t>
            </a:fld>
            <a:endParaRPr lang="en-GB"/>
          </a:p>
        </p:txBody>
      </p:sp>
    </p:spTree>
    <p:extLst>
      <p:ext uri="{BB962C8B-B14F-4D97-AF65-F5344CB8AC3E}">
        <p14:creationId xmlns:p14="http://schemas.microsoft.com/office/powerpoint/2010/main" val="4127218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48E9B-041F-4F9B-968E-ABF06B3DB22E}" type="datetimeFigureOut">
              <a:rPr lang="en-GB" smtClean="0"/>
              <a:t>04/12/2019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98DA1-B501-43BE-857C-C49CAE6CE24E}" type="slidenum">
              <a:rPr lang="en-GB" smtClean="0"/>
              <a:t>‹#›</a:t>
            </a:fld>
            <a:endParaRPr lang="en-GB"/>
          </a:p>
        </p:txBody>
      </p:sp>
    </p:spTree>
    <p:extLst>
      <p:ext uri="{BB962C8B-B14F-4D97-AF65-F5344CB8AC3E}">
        <p14:creationId xmlns:p14="http://schemas.microsoft.com/office/powerpoint/2010/main" val="1751040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ChangeArrowheads="1"/>
          </p:cNvSpPr>
          <p:nvPr/>
        </p:nvSpPr>
        <p:spPr bwMode="auto">
          <a:xfrm>
            <a:off x="1981201" y="990600"/>
            <a:ext cx="8139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buFontTx/>
              <a:buBlip>
                <a:blip r:embed="rId3"/>
              </a:buBlip>
            </a:pPr>
            <a:endParaRPr lang="en-US" altLang="en-US">
              <a:solidFill>
                <a:srgbClr val="000066"/>
              </a:solidFill>
              <a:latin typeface="Arial" panose="020B0604020202020204" pitchFamily="34" charset="0"/>
            </a:endParaRPr>
          </a:p>
        </p:txBody>
      </p:sp>
      <p:sp>
        <p:nvSpPr>
          <p:cNvPr id="77828" name="Rectangle 4"/>
          <p:cNvSpPr>
            <a:spLocks noChangeArrowheads="1"/>
          </p:cNvSpPr>
          <p:nvPr/>
        </p:nvSpPr>
        <p:spPr bwMode="auto">
          <a:xfrm>
            <a:off x="1706563" y="744538"/>
            <a:ext cx="891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977900" indent="-457200">
              <a:defRPr sz="2400">
                <a:solidFill>
                  <a:schemeClr val="tx1"/>
                </a:solidFill>
                <a:latin typeface="Times New Roman" panose="02020603050405020304" pitchFamily="18" charset="0"/>
              </a:defRPr>
            </a:lvl2pPr>
            <a:lvl3pPr marL="1549400" indent="-457200">
              <a:defRPr sz="2400">
                <a:solidFill>
                  <a:schemeClr val="tx1"/>
                </a:solidFill>
                <a:latin typeface="Times New Roman" panose="02020603050405020304" pitchFamily="18" charset="0"/>
              </a:defRPr>
            </a:lvl3pPr>
            <a:lvl4pPr marL="2120900" indent="-457200">
              <a:defRPr sz="2400">
                <a:solidFill>
                  <a:schemeClr val="tx1"/>
                </a:solidFill>
                <a:latin typeface="Times New Roman" panose="02020603050405020304" pitchFamily="18" charset="0"/>
              </a:defRPr>
            </a:lvl4pPr>
            <a:lvl5pPr marL="2692400" indent="-457200">
              <a:defRPr sz="2400">
                <a:solidFill>
                  <a:schemeClr val="tx1"/>
                </a:solidFill>
                <a:latin typeface="Times New Roman" panose="02020603050405020304" pitchFamily="18" charset="0"/>
              </a:defRPr>
            </a:lvl5pPr>
            <a:lvl6pPr marL="3149600" indent="-457200" fontAlgn="base">
              <a:spcBef>
                <a:spcPct val="0"/>
              </a:spcBef>
              <a:spcAft>
                <a:spcPct val="0"/>
              </a:spcAft>
              <a:defRPr sz="2400">
                <a:solidFill>
                  <a:schemeClr val="tx1"/>
                </a:solidFill>
                <a:latin typeface="Times New Roman" panose="02020603050405020304" pitchFamily="18" charset="0"/>
              </a:defRPr>
            </a:lvl6pPr>
            <a:lvl7pPr marL="3606800" indent="-457200" fontAlgn="base">
              <a:spcBef>
                <a:spcPct val="0"/>
              </a:spcBef>
              <a:spcAft>
                <a:spcPct val="0"/>
              </a:spcAft>
              <a:defRPr sz="2400">
                <a:solidFill>
                  <a:schemeClr val="tx1"/>
                </a:solidFill>
                <a:latin typeface="Times New Roman" panose="02020603050405020304" pitchFamily="18" charset="0"/>
              </a:defRPr>
            </a:lvl7pPr>
            <a:lvl8pPr marL="4064000" indent="-457200" fontAlgn="base">
              <a:spcBef>
                <a:spcPct val="0"/>
              </a:spcBef>
              <a:spcAft>
                <a:spcPct val="0"/>
              </a:spcAft>
              <a:defRPr sz="2400">
                <a:solidFill>
                  <a:schemeClr val="tx1"/>
                </a:solidFill>
                <a:latin typeface="Times New Roman" panose="02020603050405020304" pitchFamily="18" charset="0"/>
              </a:defRPr>
            </a:lvl8pPr>
            <a:lvl9pPr marL="4521200" indent="-457200" fontAlgn="base">
              <a:spcBef>
                <a:spcPct val="0"/>
              </a:spcBef>
              <a:spcAft>
                <a:spcPct val="0"/>
              </a:spcAft>
              <a:defRPr sz="2400">
                <a:solidFill>
                  <a:schemeClr val="tx1"/>
                </a:solidFill>
                <a:latin typeface="Times New Roman" panose="02020603050405020304" pitchFamily="18" charset="0"/>
              </a:defRPr>
            </a:lvl9pPr>
          </a:lstStyle>
          <a:p>
            <a:pPr>
              <a:buClr>
                <a:srgbClr val="5B0091"/>
              </a:buClr>
              <a:buSzPct val="90000"/>
            </a:pPr>
            <a:endParaRPr lang="en-US" altLang="en-US">
              <a:solidFill>
                <a:srgbClr val="010066"/>
              </a:solidFill>
              <a:latin typeface="Arial" panose="020B0604020202020204" pitchFamily="34" charset="0"/>
            </a:endParaRPr>
          </a:p>
        </p:txBody>
      </p:sp>
      <p:sp>
        <p:nvSpPr>
          <p:cNvPr id="77829" name="Rectangle 5"/>
          <p:cNvSpPr>
            <a:spLocks noChangeArrowheads="1"/>
          </p:cNvSpPr>
          <p:nvPr/>
        </p:nvSpPr>
        <p:spPr bwMode="auto">
          <a:xfrm>
            <a:off x="1706563" y="1032430"/>
            <a:ext cx="7543800" cy="121602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r>
              <a:rPr lang="en-GB" altLang="en-US" dirty="0">
                <a:solidFill>
                  <a:srgbClr val="010066"/>
                </a:solidFill>
                <a:latin typeface="Arial" panose="020B0604020202020204" pitchFamily="34" charset="0"/>
              </a:rPr>
              <a:t>Data can be either:</a:t>
            </a:r>
          </a:p>
          <a:p>
            <a:pPr>
              <a:buFontTx/>
              <a:buBlip>
                <a:blip r:embed="rId3"/>
              </a:buBlip>
            </a:pPr>
            <a:r>
              <a:rPr lang="en-GB" altLang="en-US" b="1" dirty="0">
                <a:solidFill>
                  <a:srgbClr val="FF6600"/>
                </a:solidFill>
                <a:latin typeface="Arial" panose="020B0604020202020204" pitchFamily="34" charset="0"/>
              </a:rPr>
              <a:t>numerical </a:t>
            </a:r>
            <a:r>
              <a:rPr lang="en-GB" altLang="en-US" dirty="0">
                <a:solidFill>
                  <a:srgbClr val="010066"/>
                </a:solidFill>
                <a:latin typeface="Arial" panose="020B0604020202020204" pitchFamily="34" charset="0"/>
              </a:rPr>
              <a:t>or </a:t>
            </a:r>
            <a:r>
              <a:rPr lang="en-GB" altLang="en-US" b="1" dirty="0">
                <a:solidFill>
                  <a:srgbClr val="FF6600"/>
                </a:solidFill>
                <a:latin typeface="Arial" panose="020B0604020202020204" pitchFamily="34" charset="0"/>
              </a:rPr>
              <a:t>quantitative </a:t>
            </a:r>
            <a:r>
              <a:rPr lang="en-GB" altLang="en-US" dirty="0">
                <a:solidFill>
                  <a:srgbClr val="010066"/>
                </a:solidFill>
                <a:latin typeface="Arial" panose="020B0604020202020204" pitchFamily="34" charset="0"/>
              </a:rPr>
              <a:t>data </a:t>
            </a:r>
          </a:p>
          <a:p>
            <a:pPr>
              <a:buFontTx/>
              <a:buBlip>
                <a:blip r:embed="rId3"/>
              </a:buBlip>
            </a:pPr>
            <a:r>
              <a:rPr lang="en-GB" altLang="en-US" b="1" dirty="0">
                <a:solidFill>
                  <a:srgbClr val="FF6600"/>
                </a:solidFill>
                <a:latin typeface="Arial" panose="020B0604020202020204" pitchFamily="34" charset="0"/>
              </a:rPr>
              <a:t>non-numerical </a:t>
            </a:r>
            <a:r>
              <a:rPr lang="en-GB" altLang="en-US" dirty="0">
                <a:solidFill>
                  <a:srgbClr val="010066"/>
                </a:solidFill>
                <a:latin typeface="Arial" panose="020B0604020202020204" pitchFamily="34" charset="0"/>
              </a:rPr>
              <a:t>or </a:t>
            </a:r>
            <a:r>
              <a:rPr lang="en-GB" altLang="en-US" b="1" dirty="0">
                <a:solidFill>
                  <a:srgbClr val="FF6600"/>
                </a:solidFill>
                <a:latin typeface="Arial" panose="020B0604020202020204" pitchFamily="34" charset="0"/>
              </a:rPr>
              <a:t>qualitative </a:t>
            </a:r>
            <a:r>
              <a:rPr lang="en-GB" altLang="en-US" dirty="0">
                <a:solidFill>
                  <a:srgbClr val="010066"/>
                </a:solidFill>
                <a:latin typeface="Arial" panose="020B0604020202020204" pitchFamily="34" charset="0"/>
              </a:rPr>
              <a:t>data</a:t>
            </a:r>
            <a:endParaRPr lang="en-GB" altLang="en-US" b="1" dirty="0">
              <a:solidFill>
                <a:srgbClr val="FF6600"/>
              </a:solidFill>
              <a:latin typeface="Arial" panose="020B0604020202020204" pitchFamily="34" charset="0"/>
            </a:endParaRPr>
          </a:p>
        </p:txBody>
      </p:sp>
      <p:sp>
        <p:nvSpPr>
          <p:cNvPr id="77831" name="Rectangle 7"/>
          <p:cNvSpPr>
            <a:spLocks noGrp="1" noChangeArrowheads="1"/>
          </p:cNvSpPr>
          <p:nvPr>
            <p:ph type="ctrTitle"/>
          </p:nvPr>
        </p:nvSpPr>
        <p:spPr>
          <a:xfrm>
            <a:off x="1706563" y="360640"/>
            <a:ext cx="7772400" cy="534987"/>
          </a:xfrm>
          <a:noFill/>
          <a:ln/>
        </p:spPr>
        <p:txBody>
          <a:bodyPr anchor="t">
            <a:normAutofit/>
          </a:bodyPr>
          <a:lstStyle/>
          <a:p>
            <a:pPr algn="l"/>
            <a:r>
              <a:rPr lang="en-GB" altLang="en-US" sz="2400" b="1" dirty="0">
                <a:solidFill>
                  <a:srgbClr val="010066"/>
                </a:solidFill>
                <a:latin typeface="Arial" panose="020B0604020202020204" pitchFamily="34" charset="0"/>
                <a:ea typeface="+mn-ea"/>
                <a:cs typeface="+mn-cs"/>
              </a:rPr>
              <a:t>Types of data</a:t>
            </a:r>
            <a:endParaRPr lang="en-US" altLang="en-US" sz="2400" b="1" dirty="0">
              <a:solidFill>
                <a:srgbClr val="010066"/>
              </a:solidFill>
              <a:latin typeface="Arial" panose="020B0604020202020204" pitchFamily="34" charset="0"/>
              <a:ea typeface="+mn-ea"/>
              <a:cs typeface="+mn-cs"/>
            </a:endParaRPr>
          </a:p>
        </p:txBody>
      </p:sp>
      <p:sp>
        <p:nvSpPr>
          <p:cNvPr id="77835" name="Rectangle 11"/>
          <p:cNvSpPr>
            <a:spLocks noChangeArrowheads="1"/>
          </p:cNvSpPr>
          <p:nvPr/>
        </p:nvSpPr>
        <p:spPr bwMode="auto">
          <a:xfrm>
            <a:off x="4572000" y="2847975"/>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heights</a:t>
            </a:r>
          </a:p>
        </p:txBody>
      </p:sp>
      <p:sp>
        <p:nvSpPr>
          <p:cNvPr id="77836" name="Rectangle 12"/>
          <p:cNvSpPr>
            <a:spLocks noChangeArrowheads="1"/>
          </p:cNvSpPr>
          <p:nvPr/>
        </p:nvSpPr>
        <p:spPr bwMode="auto">
          <a:xfrm>
            <a:off x="4572000" y="4638675"/>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opinions</a:t>
            </a:r>
          </a:p>
        </p:txBody>
      </p:sp>
      <p:sp>
        <p:nvSpPr>
          <p:cNvPr id="77837" name="Rectangle 13"/>
          <p:cNvSpPr>
            <a:spLocks noChangeArrowheads="1"/>
          </p:cNvSpPr>
          <p:nvPr/>
        </p:nvSpPr>
        <p:spPr bwMode="auto">
          <a:xfrm>
            <a:off x="4572000" y="5048250"/>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favourite subjects</a:t>
            </a:r>
          </a:p>
        </p:txBody>
      </p:sp>
      <p:sp>
        <p:nvSpPr>
          <p:cNvPr id="77838" name="Rectangle 14"/>
          <p:cNvSpPr>
            <a:spLocks noChangeArrowheads="1"/>
          </p:cNvSpPr>
          <p:nvPr/>
        </p:nvSpPr>
        <p:spPr bwMode="auto">
          <a:xfrm>
            <a:off x="4572000" y="3257550"/>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time</a:t>
            </a:r>
          </a:p>
        </p:txBody>
      </p:sp>
      <p:sp>
        <p:nvSpPr>
          <p:cNvPr id="77839" name="Rectangle 15"/>
          <p:cNvSpPr>
            <a:spLocks noChangeArrowheads="1"/>
          </p:cNvSpPr>
          <p:nvPr/>
        </p:nvSpPr>
        <p:spPr bwMode="auto">
          <a:xfrm>
            <a:off x="4572000" y="5457825"/>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eye colour</a:t>
            </a:r>
          </a:p>
        </p:txBody>
      </p:sp>
      <p:sp>
        <p:nvSpPr>
          <p:cNvPr id="77840" name="Rectangle 16"/>
          <p:cNvSpPr>
            <a:spLocks noChangeArrowheads="1"/>
          </p:cNvSpPr>
          <p:nvPr/>
        </p:nvSpPr>
        <p:spPr bwMode="auto">
          <a:xfrm>
            <a:off x="4572000" y="5867400"/>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gender</a:t>
            </a:r>
          </a:p>
        </p:txBody>
      </p:sp>
      <p:sp>
        <p:nvSpPr>
          <p:cNvPr id="77841" name="Rectangle 17"/>
          <p:cNvSpPr>
            <a:spLocks noChangeArrowheads="1"/>
          </p:cNvSpPr>
          <p:nvPr/>
        </p:nvSpPr>
        <p:spPr bwMode="auto">
          <a:xfrm>
            <a:off x="4572001" y="3667125"/>
            <a:ext cx="8390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buFontTx/>
              <a:buBlip>
                <a:blip r:embed="rId3"/>
              </a:buBlip>
            </a:pPr>
            <a:r>
              <a:rPr lang="en-GB" altLang="en-US" sz="2000" dirty="0"/>
              <a:t>  age</a:t>
            </a:r>
          </a:p>
        </p:txBody>
      </p:sp>
      <p:sp>
        <p:nvSpPr>
          <p:cNvPr id="77842" name="Text Box 18"/>
          <p:cNvSpPr txBox="1">
            <a:spLocks noChangeArrowheads="1"/>
          </p:cNvSpPr>
          <p:nvPr/>
        </p:nvSpPr>
        <p:spPr bwMode="auto">
          <a:xfrm>
            <a:off x="1965326" y="2438400"/>
            <a:ext cx="4997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dirty="0"/>
              <a:t>Examples of </a:t>
            </a:r>
            <a:r>
              <a:rPr lang="en-GB" altLang="en-US" sz="2400" b="1" dirty="0">
                <a:solidFill>
                  <a:srgbClr val="FF6600"/>
                </a:solidFill>
              </a:rPr>
              <a:t>quantitative</a:t>
            </a:r>
            <a:r>
              <a:rPr lang="en-GB" altLang="en-US" sz="2400" dirty="0"/>
              <a:t> data include,</a:t>
            </a:r>
          </a:p>
        </p:txBody>
      </p:sp>
      <p:sp>
        <p:nvSpPr>
          <p:cNvPr id="77843" name="Text Box 19"/>
          <p:cNvSpPr txBox="1">
            <a:spLocks noChangeArrowheads="1"/>
          </p:cNvSpPr>
          <p:nvPr/>
        </p:nvSpPr>
        <p:spPr bwMode="auto">
          <a:xfrm>
            <a:off x="1965325" y="4229100"/>
            <a:ext cx="47834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dirty="0"/>
              <a:t>Examples of </a:t>
            </a:r>
            <a:r>
              <a:rPr lang="en-GB" altLang="en-US" sz="2400" b="1" dirty="0">
                <a:solidFill>
                  <a:srgbClr val="FF6600"/>
                </a:solidFill>
              </a:rPr>
              <a:t>qualitative</a:t>
            </a:r>
            <a:r>
              <a:rPr lang="en-GB" altLang="en-US" sz="2400" dirty="0"/>
              <a:t> data include</a:t>
            </a:r>
            <a:r>
              <a:rPr lang="en-GB" altLang="en-US" dirty="0"/>
              <a:t>,</a:t>
            </a:r>
          </a:p>
        </p:txBody>
      </p:sp>
    </p:spTree>
    <p:extLst>
      <p:ext uri="{BB962C8B-B14F-4D97-AF65-F5344CB8AC3E}">
        <p14:creationId xmlns:p14="http://schemas.microsoft.com/office/powerpoint/2010/main" val="137713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83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83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84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84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783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83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783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78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5" grpId="0"/>
      <p:bldP spid="77836" grpId="0"/>
      <p:bldP spid="77837" grpId="0"/>
      <p:bldP spid="77838" grpId="0"/>
      <p:bldP spid="77839" grpId="0"/>
      <p:bldP spid="77840" grpId="0"/>
      <p:bldP spid="77841" grpId="0"/>
      <p:bldP spid="77842" grpId="0"/>
      <p:bldP spid="778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ChangeArrowheads="1"/>
          </p:cNvSpPr>
          <p:nvPr/>
        </p:nvSpPr>
        <p:spPr bwMode="auto">
          <a:xfrm>
            <a:off x="1981200" y="1939926"/>
            <a:ext cx="8281988"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spcBef>
                <a:spcPct val="10000"/>
              </a:spcBef>
              <a:buFontTx/>
              <a:buBlip>
                <a:blip r:embed="rId3"/>
              </a:buBlip>
            </a:pPr>
            <a:r>
              <a:rPr lang="en-GB" altLang="en-US" sz="2000" dirty="0" smtClean="0"/>
              <a:t>The </a:t>
            </a:r>
            <a:r>
              <a:rPr lang="en-GB" altLang="en-US" sz="2000" dirty="0"/>
              <a:t>number of goals in a football match</a:t>
            </a:r>
          </a:p>
          <a:p>
            <a:pPr>
              <a:lnSpc>
                <a:spcPct val="150000"/>
              </a:lnSpc>
              <a:spcBef>
                <a:spcPct val="10000"/>
              </a:spcBef>
              <a:buFontTx/>
              <a:buBlip>
                <a:blip r:embed="rId3"/>
              </a:buBlip>
            </a:pPr>
            <a:r>
              <a:rPr lang="en-GB" altLang="en-US" sz="2000" dirty="0"/>
              <a:t> The temperature of a </a:t>
            </a:r>
            <a:r>
              <a:rPr lang="en-GB" altLang="en-US" sz="2000" dirty="0" smtClean="0"/>
              <a:t>room</a:t>
            </a:r>
            <a:endParaRPr lang="en-GB" altLang="en-US" sz="2000" dirty="0"/>
          </a:p>
          <a:p>
            <a:pPr>
              <a:lnSpc>
                <a:spcPct val="150000"/>
              </a:lnSpc>
              <a:spcBef>
                <a:spcPct val="10000"/>
              </a:spcBef>
              <a:buFontTx/>
              <a:buBlip>
                <a:blip r:embed="rId3"/>
              </a:buBlip>
            </a:pPr>
            <a:r>
              <a:rPr lang="en-GB" altLang="en-US" sz="2000" dirty="0"/>
              <a:t> The time taken to complete a task</a:t>
            </a:r>
          </a:p>
          <a:p>
            <a:pPr>
              <a:lnSpc>
                <a:spcPct val="150000"/>
              </a:lnSpc>
              <a:spcBef>
                <a:spcPct val="10000"/>
              </a:spcBef>
              <a:buFontTx/>
              <a:buBlip>
                <a:blip r:embed="rId3"/>
              </a:buBlip>
            </a:pPr>
            <a:r>
              <a:rPr lang="en-GB" altLang="en-US" sz="2000" dirty="0"/>
              <a:t> The number of </a:t>
            </a:r>
            <a:r>
              <a:rPr lang="en-GB" altLang="en-US" sz="2000" dirty="0" smtClean="0"/>
              <a:t>modules in </a:t>
            </a:r>
            <a:r>
              <a:rPr lang="en-GB" altLang="en-US" sz="2000" dirty="0"/>
              <a:t>your </a:t>
            </a:r>
            <a:r>
              <a:rPr lang="en-GB" altLang="en-US" sz="2000" dirty="0" smtClean="0"/>
              <a:t>course last </a:t>
            </a:r>
            <a:r>
              <a:rPr lang="en-GB" altLang="en-US" sz="2000" dirty="0"/>
              <a:t>year</a:t>
            </a:r>
          </a:p>
          <a:p>
            <a:pPr>
              <a:lnSpc>
                <a:spcPct val="150000"/>
              </a:lnSpc>
              <a:spcBef>
                <a:spcPct val="10000"/>
              </a:spcBef>
              <a:buFontTx/>
              <a:buBlip>
                <a:blip r:embed="rId3"/>
              </a:buBlip>
            </a:pPr>
            <a:r>
              <a:rPr lang="en-GB" altLang="en-US" sz="2000" dirty="0"/>
              <a:t> The number of </a:t>
            </a:r>
            <a:r>
              <a:rPr lang="en-GB" altLang="en-US" sz="2000" dirty="0" smtClean="0"/>
              <a:t>cars in </a:t>
            </a:r>
            <a:r>
              <a:rPr lang="en-GB" altLang="en-US" sz="2000" dirty="0"/>
              <a:t>a </a:t>
            </a:r>
            <a:r>
              <a:rPr lang="en-GB" altLang="en-US" sz="2000" dirty="0" smtClean="0"/>
              <a:t>car park</a:t>
            </a:r>
            <a:endParaRPr lang="en-GB" altLang="en-US" sz="2000" dirty="0"/>
          </a:p>
          <a:p>
            <a:pPr>
              <a:lnSpc>
                <a:spcPct val="150000"/>
              </a:lnSpc>
              <a:spcBef>
                <a:spcPct val="10000"/>
              </a:spcBef>
              <a:buFontTx/>
              <a:buBlip>
                <a:blip r:embed="rId3"/>
              </a:buBlip>
            </a:pPr>
            <a:r>
              <a:rPr lang="en-GB" altLang="en-US" sz="2000" dirty="0"/>
              <a:t> The height of a mountain</a:t>
            </a:r>
          </a:p>
        </p:txBody>
      </p:sp>
      <p:sp>
        <p:nvSpPr>
          <p:cNvPr id="81925" name="Rectangle 5"/>
          <p:cNvSpPr>
            <a:spLocks noChangeArrowheads="1"/>
          </p:cNvSpPr>
          <p:nvPr/>
        </p:nvSpPr>
        <p:spPr bwMode="auto">
          <a:xfrm>
            <a:off x="1981200" y="5083828"/>
            <a:ext cx="7507857" cy="110799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square">
            <a:spAutoFit/>
          </a:bodyPr>
          <a:lstStyle>
            <a:lvl1pPr marL="266700" indent="-2667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r>
              <a:rPr lang="en-GB" altLang="en-US" sz="2200" dirty="0">
                <a:solidFill>
                  <a:srgbClr val="010066"/>
                </a:solidFill>
                <a:latin typeface="Arial" panose="020B0604020202020204" pitchFamily="34" charset="0"/>
              </a:rPr>
              <a:t>Numerical data can be either:</a:t>
            </a:r>
          </a:p>
          <a:p>
            <a:pPr>
              <a:buFontTx/>
              <a:buBlip>
                <a:blip r:embed="rId3"/>
              </a:buBlip>
            </a:pPr>
            <a:r>
              <a:rPr lang="en-GB" altLang="en-US" sz="2200" b="1" dirty="0">
                <a:solidFill>
                  <a:srgbClr val="FF6600"/>
                </a:solidFill>
                <a:latin typeface="Arial" panose="020B0604020202020204" pitchFamily="34" charset="0"/>
              </a:rPr>
              <a:t>continuous </a:t>
            </a:r>
          </a:p>
          <a:p>
            <a:pPr>
              <a:buFontTx/>
              <a:buBlip>
                <a:blip r:embed="rId3"/>
              </a:buBlip>
            </a:pPr>
            <a:r>
              <a:rPr lang="en-GB" altLang="en-US" sz="2200" b="1" dirty="0">
                <a:solidFill>
                  <a:srgbClr val="FF6600"/>
                </a:solidFill>
                <a:latin typeface="Arial" panose="020B0604020202020204" pitchFamily="34" charset="0"/>
              </a:rPr>
              <a:t>discrete</a:t>
            </a:r>
          </a:p>
        </p:txBody>
      </p:sp>
      <p:sp>
        <p:nvSpPr>
          <p:cNvPr id="81926" name="Rectangle 6"/>
          <p:cNvSpPr>
            <a:spLocks noGrp="1" noChangeArrowheads="1"/>
          </p:cNvSpPr>
          <p:nvPr>
            <p:ph type="ctrTitle"/>
          </p:nvPr>
        </p:nvSpPr>
        <p:spPr>
          <a:xfrm>
            <a:off x="1502285" y="372269"/>
            <a:ext cx="7772400" cy="611187"/>
          </a:xfrm>
          <a:noFill/>
          <a:ln/>
        </p:spPr>
        <p:txBody>
          <a:bodyPr anchor="t">
            <a:normAutofit/>
          </a:bodyPr>
          <a:lstStyle/>
          <a:p>
            <a:pPr algn="l"/>
            <a:r>
              <a:rPr lang="en-GB" altLang="en-US" sz="2400" b="1" dirty="0">
                <a:solidFill>
                  <a:srgbClr val="010066"/>
                </a:solidFill>
                <a:latin typeface="Arial" panose="020B0604020202020204" pitchFamily="34" charset="0"/>
                <a:ea typeface="+mn-ea"/>
                <a:cs typeface="+mn-cs"/>
              </a:rPr>
              <a:t>Measurements</a:t>
            </a:r>
            <a:endParaRPr lang="en-US" altLang="en-US" sz="2400" b="1" dirty="0">
              <a:solidFill>
                <a:srgbClr val="010066"/>
              </a:solidFill>
              <a:latin typeface="Arial" panose="020B0604020202020204" pitchFamily="34" charset="0"/>
              <a:ea typeface="+mn-ea"/>
              <a:cs typeface="+mn-cs"/>
            </a:endParaRPr>
          </a:p>
        </p:txBody>
      </p:sp>
      <p:sp>
        <p:nvSpPr>
          <p:cNvPr id="81928" name="Rectangle 8"/>
          <p:cNvSpPr>
            <a:spLocks noChangeArrowheads="1"/>
          </p:cNvSpPr>
          <p:nvPr/>
        </p:nvSpPr>
        <p:spPr bwMode="auto">
          <a:xfrm>
            <a:off x="2087592" y="990601"/>
            <a:ext cx="7548533" cy="830997"/>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2400" dirty="0">
                <a:solidFill>
                  <a:schemeClr val="accent5">
                    <a:lumMod val="50000"/>
                  </a:schemeClr>
                </a:solidFill>
              </a:rPr>
              <a:t>Which of the examples of numerical data given below would need to be rounded off?</a:t>
            </a:r>
          </a:p>
        </p:txBody>
      </p:sp>
    </p:spTree>
    <p:extLst>
      <p:ext uri="{BB962C8B-B14F-4D97-AF65-F5344CB8AC3E}">
        <p14:creationId xmlns:p14="http://schemas.microsoft.com/office/powerpoint/2010/main" val="38160880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8" name="Rectangle 10"/>
          <p:cNvSpPr>
            <a:spLocks noChangeArrowheads="1"/>
          </p:cNvSpPr>
          <p:nvPr/>
        </p:nvSpPr>
        <p:spPr bwMode="auto">
          <a:xfrm>
            <a:off x="1939131" y="4966851"/>
            <a:ext cx="7704138" cy="70788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r>
              <a:rPr lang="en-GB" altLang="en-US" sz="2000" b="1" dirty="0">
                <a:solidFill>
                  <a:srgbClr val="FF6600"/>
                </a:solidFill>
              </a:rPr>
              <a:t>Discrete </a:t>
            </a:r>
            <a:r>
              <a:rPr lang="en-GB" altLang="en-US" sz="2000" dirty="0"/>
              <a:t>data jumps from one measurement to the next. The measurements in between have no meaning.</a:t>
            </a:r>
          </a:p>
        </p:txBody>
      </p:sp>
      <p:sp>
        <p:nvSpPr>
          <p:cNvPr id="83979" name="Rectangle 11"/>
          <p:cNvSpPr>
            <a:spLocks noGrp="1" noChangeArrowheads="1"/>
          </p:cNvSpPr>
          <p:nvPr>
            <p:ph type="ctrTitle"/>
          </p:nvPr>
        </p:nvSpPr>
        <p:spPr>
          <a:xfrm>
            <a:off x="1636713" y="379414"/>
            <a:ext cx="7772400" cy="534987"/>
          </a:xfrm>
          <a:noFill/>
          <a:ln/>
        </p:spPr>
        <p:txBody>
          <a:bodyPr anchor="t">
            <a:normAutofit/>
          </a:bodyPr>
          <a:lstStyle/>
          <a:p>
            <a:pPr algn="l"/>
            <a:r>
              <a:rPr lang="en-GB" altLang="en-US" sz="2400" b="1" dirty="0">
                <a:solidFill>
                  <a:srgbClr val="010066"/>
                </a:solidFill>
                <a:latin typeface="Arial" panose="020B0604020202020204" pitchFamily="34" charset="0"/>
                <a:ea typeface="+mn-ea"/>
                <a:cs typeface="+mn-cs"/>
              </a:rPr>
              <a:t>Discrete data</a:t>
            </a:r>
            <a:endParaRPr lang="en-US" altLang="en-US" sz="2400" b="1" dirty="0">
              <a:solidFill>
                <a:srgbClr val="010066"/>
              </a:solidFill>
              <a:latin typeface="Arial" panose="020B0604020202020204" pitchFamily="34" charset="0"/>
              <a:ea typeface="+mn-ea"/>
              <a:cs typeface="+mn-cs"/>
            </a:endParaRPr>
          </a:p>
        </p:txBody>
      </p:sp>
      <p:sp>
        <p:nvSpPr>
          <p:cNvPr id="83989" name="AutoShape 21"/>
          <p:cNvSpPr>
            <a:spLocks noChangeArrowheads="1"/>
          </p:cNvSpPr>
          <p:nvPr/>
        </p:nvSpPr>
        <p:spPr bwMode="auto">
          <a:xfrm>
            <a:off x="5486400" y="1757063"/>
            <a:ext cx="609600" cy="381000"/>
          </a:xfrm>
          <a:prstGeom prst="rightArrow">
            <a:avLst>
              <a:gd name="adj1" fmla="val 50000"/>
              <a:gd name="adj2" fmla="val 40000"/>
            </a:avLst>
          </a:prstGeom>
          <a:solidFill>
            <a:schemeClr val="accent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83990" name="Rectangle 22"/>
          <p:cNvSpPr>
            <a:spLocks noChangeArrowheads="1"/>
          </p:cNvSpPr>
          <p:nvPr/>
        </p:nvSpPr>
        <p:spPr bwMode="auto">
          <a:xfrm>
            <a:off x="1752600" y="1537989"/>
            <a:ext cx="457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Blip>
                <a:blip r:embed="rId3"/>
              </a:buBlip>
            </a:pPr>
            <a:r>
              <a:rPr lang="en-GB" altLang="en-US" dirty="0"/>
              <a:t> </a:t>
            </a:r>
            <a:r>
              <a:rPr lang="en-GB" altLang="en-US" sz="2000" dirty="0"/>
              <a:t>Number of goals in a </a:t>
            </a:r>
          </a:p>
          <a:p>
            <a:r>
              <a:rPr lang="en-GB" altLang="en-US" sz="2000" dirty="0"/>
              <a:t>   football match</a:t>
            </a:r>
          </a:p>
        </p:txBody>
      </p:sp>
      <p:sp>
        <p:nvSpPr>
          <p:cNvPr id="83991" name="Text Box 23"/>
          <p:cNvSpPr txBox="1">
            <a:spLocks noChangeArrowheads="1"/>
          </p:cNvSpPr>
          <p:nvPr/>
        </p:nvSpPr>
        <p:spPr bwMode="auto">
          <a:xfrm>
            <a:off x="6308726" y="1536400"/>
            <a:ext cx="39782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You can score 2 goals but not 2.5.</a:t>
            </a:r>
          </a:p>
        </p:txBody>
      </p:sp>
      <p:sp>
        <p:nvSpPr>
          <p:cNvPr id="83992" name="AutoShape 24"/>
          <p:cNvSpPr>
            <a:spLocks noChangeArrowheads="1"/>
          </p:cNvSpPr>
          <p:nvPr/>
        </p:nvSpPr>
        <p:spPr bwMode="auto">
          <a:xfrm>
            <a:off x="5486400" y="2863550"/>
            <a:ext cx="609600" cy="381000"/>
          </a:xfrm>
          <a:prstGeom prst="rightArrow">
            <a:avLst>
              <a:gd name="adj1" fmla="val 50000"/>
              <a:gd name="adj2" fmla="val 40000"/>
            </a:avLst>
          </a:prstGeom>
          <a:solidFill>
            <a:schemeClr val="accent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83993" name="Rectangle 25"/>
          <p:cNvSpPr>
            <a:spLocks noChangeArrowheads="1"/>
          </p:cNvSpPr>
          <p:nvPr/>
        </p:nvSpPr>
        <p:spPr bwMode="auto">
          <a:xfrm>
            <a:off x="1752600" y="2598311"/>
            <a:ext cx="457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GB" altLang="en-US" dirty="0"/>
              <a:t> </a:t>
            </a:r>
            <a:r>
              <a:rPr lang="en-GB" altLang="en-US" sz="2000" dirty="0"/>
              <a:t>The number of </a:t>
            </a:r>
            <a:r>
              <a:rPr lang="en-GB" altLang="en-US" sz="2000" dirty="0" smtClean="0"/>
              <a:t>cars </a:t>
            </a:r>
          </a:p>
          <a:p>
            <a:r>
              <a:rPr lang="en-GB" altLang="en-US" sz="2000" dirty="0" smtClean="0"/>
              <a:t>in a car park</a:t>
            </a:r>
            <a:endParaRPr lang="en-GB" altLang="en-US" sz="2000" dirty="0"/>
          </a:p>
        </p:txBody>
      </p:sp>
      <p:sp>
        <p:nvSpPr>
          <p:cNvPr id="83994" name="Text Box 26"/>
          <p:cNvSpPr txBox="1">
            <a:spLocks noChangeArrowheads="1"/>
          </p:cNvSpPr>
          <p:nvPr/>
        </p:nvSpPr>
        <p:spPr bwMode="auto">
          <a:xfrm>
            <a:off x="6308726" y="2642889"/>
            <a:ext cx="41306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There could have been </a:t>
            </a:r>
            <a:r>
              <a:rPr lang="en-GB" altLang="en-US" sz="2000" dirty="0" smtClean="0"/>
              <a:t>30 </a:t>
            </a:r>
            <a:r>
              <a:rPr lang="en-GB" altLang="en-US" sz="2000" dirty="0"/>
              <a:t>or </a:t>
            </a:r>
            <a:r>
              <a:rPr lang="en-GB" altLang="en-US" sz="2000" dirty="0" smtClean="0"/>
              <a:t>31 but </a:t>
            </a:r>
            <a:r>
              <a:rPr lang="en-GB" altLang="en-US" sz="2000" dirty="0"/>
              <a:t>not </a:t>
            </a:r>
            <a:r>
              <a:rPr lang="en-GB" altLang="en-US" sz="2000" dirty="0" smtClean="0"/>
              <a:t>30.5.</a:t>
            </a:r>
            <a:endParaRPr lang="en-GB" altLang="en-US" sz="2000" dirty="0"/>
          </a:p>
        </p:txBody>
      </p:sp>
      <p:sp>
        <p:nvSpPr>
          <p:cNvPr id="83995" name="AutoShape 27"/>
          <p:cNvSpPr>
            <a:spLocks noChangeArrowheads="1"/>
          </p:cNvSpPr>
          <p:nvPr/>
        </p:nvSpPr>
        <p:spPr bwMode="auto">
          <a:xfrm>
            <a:off x="5486400" y="3971625"/>
            <a:ext cx="609600" cy="381000"/>
          </a:xfrm>
          <a:prstGeom prst="rightArrow">
            <a:avLst>
              <a:gd name="adj1" fmla="val 50000"/>
              <a:gd name="adj2" fmla="val 40000"/>
            </a:avLst>
          </a:prstGeom>
          <a:solidFill>
            <a:schemeClr val="accent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83996" name="Rectangle 28"/>
          <p:cNvSpPr>
            <a:spLocks noChangeArrowheads="1"/>
          </p:cNvSpPr>
          <p:nvPr/>
        </p:nvSpPr>
        <p:spPr bwMode="auto">
          <a:xfrm>
            <a:off x="1752600" y="3752551"/>
            <a:ext cx="457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Blip>
                <a:blip r:embed="rId3"/>
              </a:buBlip>
            </a:pPr>
            <a:r>
              <a:rPr lang="en-GB" altLang="en-US" dirty="0"/>
              <a:t> </a:t>
            </a:r>
            <a:r>
              <a:rPr lang="en-GB" altLang="en-US" sz="2000" dirty="0"/>
              <a:t>The number of marks </a:t>
            </a:r>
          </a:p>
          <a:p>
            <a:r>
              <a:rPr lang="en-GB" altLang="en-US" sz="2000" dirty="0"/>
              <a:t>   gained in a </a:t>
            </a:r>
            <a:r>
              <a:rPr lang="en-GB" altLang="en-US" sz="2000" dirty="0" smtClean="0"/>
              <a:t>maths test</a:t>
            </a:r>
            <a:endParaRPr lang="en-GB" altLang="en-US" sz="2000" dirty="0"/>
          </a:p>
        </p:txBody>
      </p:sp>
      <p:sp>
        <p:nvSpPr>
          <p:cNvPr id="83997" name="Text Box 29"/>
          <p:cNvSpPr txBox="1">
            <a:spLocks noChangeArrowheads="1"/>
          </p:cNvSpPr>
          <p:nvPr/>
        </p:nvSpPr>
        <p:spPr bwMode="auto">
          <a:xfrm>
            <a:off x="6308726" y="3750964"/>
            <a:ext cx="39782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You could get 60 but not </a:t>
            </a:r>
            <a:r>
              <a:rPr lang="en-GB" altLang="en-US" sz="2000" dirty="0" smtClean="0"/>
              <a:t>60.3 </a:t>
            </a:r>
            <a:r>
              <a:rPr lang="en-GB" altLang="en-US" sz="2000" dirty="0"/>
              <a:t>in the </a:t>
            </a:r>
            <a:r>
              <a:rPr lang="en-GB" altLang="en-US" sz="2000" dirty="0" smtClean="0"/>
              <a:t>test</a:t>
            </a:r>
            <a:r>
              <a:rPr lang="en-GB" altLang="en-US" dirty="0" smtClean="0"/>
              <a:t>.</a:t>
            </a:r>
            <a:endParaRPr lang="en-GB" altLang="en-US" dirty="0"/>
          </a:p>
        </p:txBody>
      </p:sp>
    </p:spTree>
    <p:extLst>
      <p:ext uri="{BB962C8B-B14F-4D97-AF65-F5344CB8AC3E}">
        <p14:creationId xmlns:p14="http://schemas.microsoft.com/office/powerpoint/2010/main" val="29653935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90"/>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83989"/>
                                        </p:tgtEl>
                                        <p:attrNameLst>
                                          <p:attrName>style.visibility</p:attrName>
                                        </p:attrNameLst>
                                      </p:cBhvr>
                                      <p:to>
                                        <p:strVal val="visible"/>
                                      </p:to>
                                    </p:set>
                                    <p:animEffect transition="in" filter="wipe(left)">
                                      <p:cBhvr>
                                        <p:cTn id="10" dur="500"/>
                                        <p:tgtEl>
                                          <p:spTgt spid="83989"/>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83991"/>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3993"/>
                                        </p:tgtEl>
                                        <p:attrNameLst>
                                          <p:attrName>style.visibility</p:attrName>
                                        </p:attrNameLst>
                                      </p:cBhvr>
                                      <p:to>
                                        <p:strVal val="visible"/>
                                      </p:to>
                                    </p:set>
                                  </p:childTnLst>
                                </p:cTn>
                              </p:par>
                            </p:childTnLst>
                          </p:cTn>
                        </p:par>
                        <p:par>
                          <p:cTn id="18" fill="hold" nodeType="afterGroup">
                            <p:stCondLst>
                              <p:cond delay="0"/>
                            </p:stCondLst>
                            <p:childTnLst>
                              <p:par>
                                <p:cTn id="19" presetID="22" presetClass="entr" presetSubtype="8" fill="hold" nodeType="afterEffect">
                                  <p:stCondLst>
                                    <p:cond delay="0"/>
                                  </p:stCondLst>
                                  <p:childTnLst>
                                    <p:set>
                                      <p:cBhvr>
                                        <p:cTn id="20" dur="1" fill="hold">
                                          <p:stCondLst>
                                            <p:cond delay="0"/>
                                          </p:stCondLst>
                                        </p:cTn>
                                        <p:tgtEl>
                                          <p:spTgt spid="83992"/>
                                        </p:tgtEl>
                                        <p:attrNameLst>
                                          <p:attrName>style.visibility</p:attrName>
                                        </p:attrNameLst>
                                      </p:cBhvr>
                                      <p:to>
                                        <p:strVal val="visible"/>
                                      </p:to>
                                    </p:set>
                                    <p:animEffect transition="in" filter="wipe(left)">
                                      <p:cBhvr>
                                        <p:cTn id="21" dur="500"/>
                                        <p:tgtEl>
                                          <p:spTgt spid="83992"/>
                                        </p:tgtEl>
                                      </p:cBhvr>
                                    </p:animEffect>
                                  </p:childTnLst>
                                </p:cTn>
                              </p:par>
                            </p:childTnLst>
                          </p:cTn>
                        </p:par>
                        <p:par>
                          <p:cTn id="22" fill="hold" nodeType="afterGroup">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8399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3996"/>
                                        </p:tgtEl>
                                        <p:attrNameLst>
                                          <p:attrName>style.visibility</p:attrName>
                                        </p:attrNameLst>
                                      </p:cBhvr>
                                      <p:to>
                                        <p:strVal val="visible"/>
                                      </p:to>
                                    </p:set>
                                  </p:childTnLst>
                                </p:cTn>
                              </p:par>
                            </p:childTnLst>
                          </p:cTn>
                        </p:par>
                        <p:par>
                          <p:cTn id="29" fill="hold" nodeType="afterGroup">
                            <p:stCondLst>
                              <p:cond delay="0"/>
                            </p:stCondLst>
                            <p:childTnLst>
                              <p:par>
                                <p:cTn id="30" presetID="22" presetClass="entr" presetSubtype="8" fill="hold" nodeType="afterEffect">
                                  <p:stCondLst>
                                    <p:cond delay="0"/>
                                  </p:stCondLst>
                                  <p:childTnLst>
                                    <p:set>
                                      <p:cBhvr>
                                        <p:cTn id="31" dur="1" fill="hold">
                                          <p:stCondLst>
                                            <p:cond delay="0"/>
                                          </p:stCondLst>
                                        </p:cTn>
                                        <p:tgtEl>
                                          <p:spTgt spid="83995"/>
                                        </p:tgtEl>
                                        <p:attrNameLst>
                                          <p:attrName>style.visibility</p:attrName>
                                        </p:attrNameLst>
                                      </p:cBhvr>
                                      <p:to>
                                        <p:strVal val="visible"/>
                                      </p:to>
                                    </p:set>
                                    <p:animEffect transition="in" filter="wipe(left)">
                                      <p:cBhvr>
                                        <p:cTn id="32" dur="500"/>
                                        <p:tgtEl>
                                          <p:spTgt spid="83995"/>
                                        </p:tgtEl>
                                      </p:cBhvr>
                                    </p:animEffect>
                                  </p:childTnLst>
                                </p:cTn>
                              </p:par>
                            </p:childTnLst>
                          </p:cTn>
                        </p:par>
                        <p:par>
                          <p:cTn id="33" fill="hold" nodeType="afterGroup">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83997"/>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839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8" grpId="0" animBg="1"/>
      <p:bldP spid="83990" grpId="0"/>
      <p:bldP spid="83991" grpId="0"/>
      <p:bldP spid="83993" grpId="0"/>
      <p:bldP spid="83994" grpId="0"/>
      <p:bldP spid="83996" grpId="0"/>
      <p:bldP spid="839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ChangeArrowheads="1"/>
          </p:cNvSpPr>
          <p:nvPr/>
        </p:nvSpPr>
        <p:spPr bwMode="auto">
          <a:xfrm>
            <a:off x="1903413" y="4914066"/>
            <a:ext cx="7239000" cy="967957"/>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a:spAutoFit/>
          </a:bodyPr>
          <a:lstStyle/>
          <a:p>
            <a:pPr>
              <a:lnSpc>
                <a:spcPct val="150000"/>
              </a:lnSpc>
            </a:pPr>
            <a:r>
              <a:rPr lang="en-GB" altLang="en-US" sz="2000" b="1" dirty="0">
                <a:solidFill>
                  <a:srgbClr val="FF6600"/>
                </a:solidFill>
              </a:rPr>
              <a:t>Continuous </a:t>
            </a:r>
            <a:r>
              <a:rPr lang="en-GB" altLang="en-US" sz="2000" dirty="0"/>
              <a:t>data does not jump from one measurement to the next, but passes smoothly through all the measurements in between.</a:t>
            </a:r>
          </a:p>
        </p:txBody>
      </p:sp>
      <p:sp>
        <p:nvSpPr>
          <p:cNvPr id="199684" name="Rectangle 4"/>
          <p:cNvSpPr>
            <a:spLocks noGrp="1" noChangeArrowheads="1"/>
          </p:cNvSpPr>
          <p:nvPr>
            <p:ph type="ctrTitle"/>
          </p:nvPr>
        </p:nvSpPr>
        <p:spPr>
          <a:xfrm>
            <a:off x="1636713" y="379065"/>
            <a:ext cx="7772400" cy="534987"/>
          </a:xfrm>
          <a:noFill/>
          <a:ln/>
        </p:spPr>
        <p:txBody>
          <a:bodyPr anchor="t">
            <a:normAutofit/>
          </a:bodyPr>
          <a:lstStyle/>
          <a:p>
            <a:pPr algn="l"/>
            <a:r>
              <a:rPr lang="en-GB" altLang="en-US" sz="2400" b="1" dirty="0">
                <a:solidFill>
                  <a:srgbClr val="010066"/>
                </a:solidFill>
                <a:latin typeface="Arial" panose="020B0604020202020204" pitchFamily="34" charset="0"/>
                <a:ea typeface="+mn-ea"/>
                <a:cs typeface="+mn-cs"/>
              </a:rPr>
              <a:t>Continuous data</a:t>
            </a:r>
            <a:endParaRPr lang="en-US" altLang="en-US" sz="2400" b="1" dirty="0">
              <a:solidFill>
                <a:srgbClr val="010066"/>
              </a:solidFill>
              <a:latin typeface="Arial" panose="020B0604020202020204" pitchFamily="34" charset="0"/>
              <a:ea typeface="+mn-ea"/>
              <a:cs typeface="+mn-cs"/>
            </a:endParaRPr>
          </a:p>
        </p:txBody>
      </p:sp>
      <p:sp>
        <p:nvSpPr>
          <p:cNvPr id="199690" name="AutoShape 10"/>
          <p:cNvSpPr>
            <a:spLocks noChangeArrowheads="1"/>
          </p:cNvSpPr>
          <p:nvPr/>
        </p:nvSpPr>
        <p:spPr bwMode="auto">
          <a:xfrm>
            <a:off x="5334000" y="1516063"/>
            <a:ext cx="609600" cy="381000"/>
          </a:xfrm>
          <a:prstGeom prst="rightArrow">
            <a:avLst>
              <a:gd name="adj1" fmla="val 50000"/>
              <a:gd name="adj2" fmla="val 40000"/>
            </a:avLst>
          </a:prstGeom>
          <a:solidFill>
            <a:schemeClr val="accent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199691" name="Rectangle 11"/>
          <p:cNvSpPr>
            <a:spLocks noChangeArrowheads="1"/>
          </p:cNvSpPr>
          <p:nvPr/>
        </p:nvSpPr>
        <p:spPr bwMode="auto">
          <a:xfrm>
            <a:off x="1568511" y="1443525"/>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Blip>
                <a:blip r:embed="rId3"/>
              </a:buBlip>
            </a:pPr>
            <a:r>
              <a:rPr lang="en-GB" altLang="en-US" dirty="0"/>
              <a:t> </a:t>
            </a:r>
            <a:r>
              <a:rPr lang="en-GB" altLang="en-US" sz="2000" dirty="0"/>
              <a:t>The temperature of </a:t>
            </a:r>
            <a:r>
              <a:rPr lang="en-GB" altLang="en-US" sz="2000" dirty="0" smtClean="0"/>
              <a:t>a room</a:t>
            </a:r>
            <a:endParaRPr lang="en-GB" altLang="en-US" sz="2000" dirty="0"/>
          </a:p>
        </p:txBody>
      </p:sp>
      <p:sp>
        <p:nvSpPr>
          <p:cNvPr id="199692" name="Text Box 12"/>
          <p:cNvSpPr txBox="1">
            <a:spLocks noChangeArrowheads="1"/>
          </p:cNvSpPr>
          <p:nvPr/>
        </p:nvSpPr>
        <p:spPr bwMode="auto">
          <a:xfrm>
            <a:off x="6107115" y="1293117"/>
            <a:ext cx="4206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The temperature could be 21</a:t>
            </a:r>
            <a:r>
              <a:rPr lang="en-GB" altLang="en-US" sz="2000" baseline="30000" dirty="0"/>
              <a:t>o</a:t>
            </a:r>
            <a:r>
              <a:rPr lang="en-GB" altLang="en-US" sz="2000" dirty="0"/>
              <a:t>C, 21.1</a:t>
            </a:r>
            <a:r>
              <a:rPr lang="en-GB" altLang="en-US" sz="2000" baseline="30000" dirty="0"/>
              <a:t>o</a:t>
            </a:r>
            <a:r>
              <a:rPr lang="en-GB" altLang="en-US" sz="2000" dirty="0"/>
              <a:t>C, 21.01</a:t>
            </a:r>
            <a:r>
              <a:rPr lang="en-GB" altLang="en-US" sz="2000" baseline="30000" dirty="0"/>
              <a:t>o</a:t>
            </a:r>
            <a:r>
              <a:rPr lang="en-GB" altLang="en-US" sz="2000" dirty="0"/>
              <a:t>C or ….</a:t>
            </a:r>
          </a:p>
        </p:txBody>
      </p:sp>
      <p:sp>
        <p:nvSpPr>
          <p:cNvPr id="199699" name="AutoShape 19"/>
          <p:cNvSpPr>
            <a:spLocks noChangeArrowheads="1"/>
          </p:cNvSpPr>
          <p:nvPr/>
        </p:nvSpPr>
        <p:spPr bwMode="auto">
          <a:xfrm>
            <a:off x="5334000" y="2749550"/>
            <a:ext cx="609600" cy="381000"/>
          </a:xfrm>
          <a:prstGeom prst="rightArrow">
            <a:avLst>
              <a:gd name="adj1" fmla="val 50000"/>
              <a:gd name="adj2" fmla="val 40000"/>
            </a:avLst>
          </a:prstGeom>
          <a:solidFill>
            <a:schemeClr val="accent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199700" name="Rectangle 20"/>
          <p:cNvSpPr>
            <a:spLocks noChangeArrowheads="1"/>
          </p:cNvSpPr>
          <p:nvPr/>
        </p:nvSpPr>
        <p:spPr bwMode="auto">
          <a:xfrm>
            <a:off x="1636713" y="2525052"/>
            <a:ext cx="457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Blip>
                <a:blip r:embed="rId3"/>
              </a:buBlip>
            </a:pPr>
            <a:r>
              <a:rPr lang="en-GB" altLang="en-US" dirty="0"/>
              <a:t> </a:t>
            </a:r>
            <a:r>
              <a:rPr lang="en-GB" altLang="en-US" sz="2000" dirty="0"/>
              <a:t>The time taken to </a:t>
            </a:r>
          </a:p>
          <a:p>
            <a:r>
              <a:rPr lang="en-GB" altLang="en-US" sz="2000" dirty="0"/>
              <a:t>   complete a task</a:t>
            </a:r>
          </a:p>
        </p:txBody>
      </p:sp>
      <p:sp>
        <p:nvSpPr>
          <p:cNvPr id="199701" name="Text Box 21"/>
          <p:cNvSpPr txBox="1">
            <a:spLocks noChangeArrowheads="1"/>
          </p:cNvSpPr>
          <p:nvPr/>
        </p:nvSpPr>
        <p:spPr bwMode="auto">
          <a:xfrm>
            <a:off x="6156326" y="2528889"/>
            <a:ext cx="4206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The time could be 57 secs, 57.1 secs, 57.01 secs or ….</a:t>
            </a:r>
          </a:p>
        </p:txBody>
      </p:sp>
      <p:sp>
        <p:nvSpPr>
          <p:cNvPr id="199702" name="AutoShape 22"/>
          <p:cNvSpPr>
            <a:spLocks noChangeArrowheads="1"/>
          </p:cNvSpPr>
          <p:nvPr/>
        </p:nvSpPr>
        <p:spPr bwMode="auto">
          <a:xfrm>
            <a:off x="5334000" y="3878263"/>
            <a:ext cx="609600" cy="381000"/>
          </a:xfrm>
          <a:prstGeom prst="rightArrow">
            <a:avLst>
              <a:gd name="adj1" fmla="val 50000"/>
              <a:gd name="adj2" fmla="val 40000"/>
            </a:avLst>
          </a:prstGeom>
          <a:solidFill>
            <a:schemeClr val="accent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199703" name="Rectangle 23"/>
          <p:cNvSpPr>
            <a:spLocks noChangeArrowheads="1"/>
          </p:cNvSpPr>
          <p:nvPr/>
        </p:nvSpPr>
        <p:spPr bwMode="auto">
          <a:xfrm>
            <a:off x="1752600" y="3659189"/>
            <a:ext cx="457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Blip>
                <a:blip r:embed="rId3"/>
              </a:buBlip>
            </a:pPr>
            <a:r>
              <a:rPr lang="en-GB" altLang="en-US" dirty="0"/>
              <a:t> </a:t>
            </a:r>
            <a:r>
              <a:rPr lang="en-GB" altLang="en-US" sz="2000" dirty="0"/>
              <a:t>The height of a </a:t>
            </a:r>
          </a:p>
          <a:p>
            <a:r>
              <a:rPr lang="en-GB" altLang="en-US" sz="2000" dirty="0"/>
              <a:t>   mountain</a:t>
            </a:r>
          </a:p>
        </p:txBody>
      </p:sp>
      <p:sp>
        <p:nvSpPr>
          <p:cNvPr id="199704" name="Text Box 24"/>
          <p:cNvSpPr txBox="1">
            <a:spLocks noChangeArrowheads="1"/>
          </p:cNvSpPr>
          <p:nvPr/>
        </p:nvSpPr>
        <p:spPr bwMode="auto">
          <a:xfrm>
            <a:off x="6156326" y="3657601"/>
            <a:ext cx="43592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The height could be 300 m, 300.6 m, 300.0006 feet, or …..</a:t>
            </a:r>
          </a:p>
        </p:txBody>
      </p:sp>
    </p:spTree>
    <p:extLst>
      <p:ext uri="{BB962C8B-B14F-4D97-AF65-F5344CB8AC3E}">
        <p14:creationId xmlns:p14="http://schemas.microsoft.com/office/powerpoint/2010/main" val="898930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99690"/>
                                        </p:tgtEl>
                                        <p:attrNameLst>
                                          <p:attrName>style.visibility</p:attrName>
                                        </p:attrNameLst>
                                      </p:cBhvr>
                                      <p:to>
                                        <p:strVal val="visible"/>
                                      </p:to>
                                    </p:set>
                                    <p:animEffect transition="in" filter="wipe(left)">
                                      <p:cBhvr>
                                        <p:cTn id="7" dur="500"/>
                                        <p:tgtEl>
                                          <p:spTgt spid="199690"/>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9969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9700"/>
                                        </p:tgtEl>
                                        <p:attrNameLst>
                                          <p:attrName>style.visibility</p:attrName>
                                        </p:attrNameLst>
                                      </p:cBhvr>
                                      <p:to>
                                        <p:strVal val="visible"/>
                                      </p:to>
                                    </p:set>
                                  </p:childTnLst>
                                </p:cTn>
                              </p:par>
                            </p:childTnLst>
                          </p:cTn>
                        </p:par>
                        <p:par>
                          <p:cTn id="15" fill="hold" nodeType="afterGroup">
                            <p:stCondLst>
                              <p:cond delay="0"/>
                            </p:stCondLst>
                            <p:childTnLst>
                              <p:par>
                                <p:cTn id="16" presetID="22" presetClass="entr" presetSubtype="8" fill="hold" nodeType="afterEffect">
                                  <p:stCondLst>
                                    <p:cond delay="0"/>
                                  </p:stCondLst>
                                  <p:childTnLst>
                                    <p:set>
                                      <p:cBhvr>
                                        <p:cTn id="17" dur="1" fill="hold">
                                          <p:stCondLst>
                                            <p:cond delay="0"/>
                                          </p:stCondLst>
                                        </p:cTn>
                                        <p:tgtEl>
                                          <p:spTgt spid="199699"/>
                                        </p:tgtEl>
                                        <p:attrNameLst>
                                          <p:attrName>style.visibility</p:attrName>
                                        </p:attrNameLst>
                                      </p:cBhvr>
                                      <p:to>
                                        <p:strVal val="visible"/>
                                      </p:to>
                                    </p:set>
                                    <p:animEffect transition="in" filter="wipe(left)">
                                      <p:cBhvr>
                                        <p:cTn id="18" dur="500"/>
                                        <p:tgtEl>
                                          <p:spTgt spid="199699"/>
                                        </p:tgtEl>
                                      </p:cBhvr>
                                    </p:animEffect>
                                  </p:childTnLst>
                                </p:cTn>
                              </p:par>
                            </p:childTnLst>
                          </p:cTn>
                        </p:par>
                        <p:par>
                          <p:cTn id="19" fill="hold" nodeType="afterGroup">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99701"/>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99703"/>
                                        </p:tgtEl>
                                        <p:attrNameLst>
                                          <p:attrName>style.visibility</p:attrName>
                                        </p:attrNameLst>
                                      </p:cBhvr>
                                      <p:to>
                                        <p:strVal val="visible"/>
                                      </p:to>
                                    </p:set>
                                  </p:childTnLst>
                                </p:cTn>
                              </p:par>
                            </p:childTnLst>
                          </p:cTn>
                        </p:par>
                        <p:par>
                          <p:cTn id="26" fill="hold" nodeType="afterGroup">
                            <p:stCondLst>
                              <p:cond delay="0"/>
                            </p:stCondLst>
                            <p:childTnLst>
                              <p:par>
                                <p:cTn id="27" presetID="22" presetClass="entr" presetSubtype="8" fill="hold" nodeType="afterEffect">
                                  <p:stCondLst>
                                    <p:cond delay="0"/>
                                  </p:stCondLst>
                                  <p:childTnLst>
                                    <p:set>
                                      <p:cBhvr>
                                        <p:cTn id="28" dur="1" fill="hold">
                                          <p:stCondLst>
                                            <p:cond delay="0"/>
                                          </p:stCondLst>
                                        </p:cTn>
                                        <p:tgtEl>
                                          <p:spTgt spid="199702"/>
                                        </p:tgtEl>
                                        <p:attrNameLst>
                                          <p:attrName>style.visibility</p:attrName>
                                        </p:attrNameLst>
                                      </p:cBhvr>
                                      <p:to>
                                        <p:strVal val="visible"/>
                                      </p:to>
                                    </p:set>
                                    <p:animEffect transition="in" filter="wipe(left)">
                                      <p:cBhvr>
                                        <p:cTn id="29" dur="500"/>
                                        <p:tgtEl>
                                          <p:spTgt spid="199702"/>
                                        </p:tgtEl>
                                      </p:cBhvr>
                                    </p:animEffect>
                                  </p:childTnLst>
                                </p:cTn>
                              </p:par>
                            </p:childTnLst>
                          </p:cTn>
                        </p:par>
                        <p:par>
                          <p:cTn id="30" fill="hold" nodeType="afterGroup">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19970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96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animBg="1"/>
      <p:bldP spid="199692" grpId="0"/>
      <p:bldP spid="199700" grpId="0"/>
      <p:bldP spid="199701" grpId="0"/>
      <p:bldP spid="199703" grpId="0"/>
      <p:bldP spid="19970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432</Words>
  <Application>Microsoft Office PowerPoint</Application>
  <PresentationFormat>Widescreen</PresentationFormat>
  <Paragraphs>53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Types of data</vt:lpstr>
      <vt:lpstr>Measurements</vt:lpstr>
      <vt:lpstr>Discrete data</vt:lpstr>
      <vt:lpstr>Continuous data</vt:lpstr>
    </vt:vector>
  </TitlesOfParts>
  <Company>London South Bank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data</dc:title>
  <dc:creator>Mehbali, Mohamed</dc:creator>
  <cp:lastModifiedBy>Mehbali, Mohamed</cp:lastModifiedBy>
  <cp:revision>4</cp:revision>
  <dcterms:created xsi:type="dcterms:W3CDTF">2019-12-04T09:44:39Z</dcterms:created>
  <dcterms:modified xsi:type="dcterms:W3CDTF">2019-12-04T10:39:05Z</dcterms:modified>
</cp:coreProperties>
</file>