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Screen" id="{88BC0BBD-7DCF-4988-B268-F1FF1DDC4B15}">
          <p14:sldIdLst>
            <p14:sldId id="256"/>
          </p14:sldIdLst>
        </p14:section>
        <p14:section name="Hypothetical Situation" id="{37811C77-DD86-4E6A-B08F-78BE5D304391}">
          <p14:sldIdLst>
            <p14:sldId id="257"/>
          </p14:sldIdLst>
        </p14:section>
        <p14:section name="Considerations" id="{7AACFDAA-B7A4-40F7-9495-98AE1A7FB1B6}">
          <p14:sldIdLst>
            <p14:sldId id="258"/>
            <p14:sldId id="259"/>
            <p14:sldId id="260"/>
            <p14:sldId id="261"/>
          </p14:sldIdLst>
        </p14:section>
        <p14:section name="Null Hypothesis" id="{E07CACE9-8A78-4EF5-82D7-F3113B82B912}">
          <p14:sldIdLst>
            <p14:sldId id="262"/>
            <p14:sldId id="263"/>
          </p14:sldIdLst>
        </p14:section>
        <p14:section name="Test Statistic" id="{E01ABD19-6EAB-42F7-B045-C82D28B1AE47}">
          <p14:sldIdLst>
            <p14:sldId id="264"/>
          </p14:sldIdLst>
        </p14:section>
        <p14:section name="p-Value" id="{2231E6A5-5D75-411B-B0B1-8AF449228458}">
          <p14:sldIdLst>
            <p14:sldId id="265"/>
          </p14:sldIdLst>
        </p14:section>
        <p14:section name="Conclusion" id="{CAED2EF2-9CD8-4A18-ACD6-C81B39664090}">
          <p14:sldIdLst>
            <p14:sldId id="266"/>
            <p14:sldId id="267"/>
          </p14:sldIdLst>
        </p14:section>
        <p14:section name="Activities" id="{F015A790-E20E-4327-92AD-7747C68C6FB7}">
          <p14:sldIdLst>
            <p14:sldId id="268"/>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p:scale>
          <a:sx n="75" d="100"/>
          <a:sy n="75" d="100"/>
        </p:scale>
        <p:origin x="-462" y="9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07027D0-16E9-4C46-BE79-58551E75E9C9}" type="datetimeFigureOut">
              <a:rPr lang="en-GB" smtClean="0"/>
              <a:t>09/12/2019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FAAD22-5C1E-4C9E-9085-88DDE4EEFF7D}" type="slidenum">
              <a:rPr lang="en-GB" smtClean="0"/>
              <a:t>‹#›</a:t>
            </a:fld>
            <a:endParaRPr lang="en-GB"/>
          </a:p>
        </p:txBody>
      </p:sp>
    </p:spTree>
    <p:extLst>
      <p:ext uri="{BB962C8B-B14F-4D97-AF65-F5344CB8AC3E}">
        <p14:creationId xmlns:p14="http://schemas.microsoft.com/office/powerpoint/2010/main" val="3034256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7027D0-16E9-4C46-BE79-58551E75E9C9}" type="datetimeFigureOut">
              <a:rPr lang="en-GB" smtClean="0"/>
              <a:t>09/12/2019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FAAD22-5C1E-4C9E-9085-88DDE4EEFF7D}" type="slidenum">
              <a:rPr lang="en-GB" smtClean="0"/>
              <a:t>‹#›</a:t>
            </a:fld>
            <a:endParaRPr lang="en-GB"/>
          </a:p>
        </p:txBody>
      </p:sp>
    </p:spTree>
    <p:extLst>
      <p:ext uri="{BB962C8B-B14F-4D97-AF65-F5344CB8AC3E}">
        <p14:creationId xmlns:p14="http://schemas.microsoft.com/office/powerpoint/2010/main" val="4053614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7027D0-16E9-4C46-BE79-58551E75E9C9}" type="datetimeFigureOut">
              <a:rPr lang="en-GB" smtClean="0"/>
              <a:t>09/12/2019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FAAD22-5C1E-4C9E-9085-88DDE4EEFF7D}" type="slidenum">
              <a:rPr lang="en-GB" smtClean="0"/>
              <a:t>‹#›</a:t>
            </a:fld>
            <a:endParaRPr lang="en-GB"/>
          </a:p>
        </p:txBody>
      </p:sp>
    </p:spTree>
    <p:extLst>
      <p:ext uri="{BB962C8B-B14F-4D97-AF65-F5344CB8AC3E}">
        <p14:creationId xmlns:p14="http://schemas.microsoft.com/office/powerpoint/2010/main" val="2695058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07027D0-16E9-4C46-BE79-58551E75E9C9}" type="datetimeFigureOut">
              <a:rPr lang="en-GB" smtClean="0"/>
              <a:t>09/12/2019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FAAD22-5C1E-4C9E-9085-88DDE4EEFF7D}" type="slidenum">
              <a:rPr lang="en-GB" smtClean="0"/>
              <a:t>‹#›</a:t>
            </a:fld>
            <a:endParaRPr lang="en-GB"/>
          </a:p>
        </p:txBody>
      </p:sp>
    </p:spTree>
    <p:extLst>
      <p:ext uri="{BB962C8B-B14F-4D97-AF65-F5344CB8AC3E}">
        <p14:creationId xmlns:p14="http://schemas.microsoft.com/office/powerpoint/2010/main" val="5149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07027D0-16E9-4C46-BE79-58551E75E9C9}" type="datetimeFigureOut">
              <a:rPr lang="en-GB" smtClean="0"/>
              <a:t>09/12/2019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BFAAD22-5C1E-4C9E-9085-88DDE4EEFF7D}" type="slidenum">
              <a:rPr lang="en-GB" smtClean="0"/>
              <a:t>‹#›</a:t>
            </a:fld>
            <a:endParaRPr lang="en-GB"/>
          </a:p>
        </p:txBody>
      </p:sp>
    </p:spTree>
    <p:extLst>
      <p:ext uri="{BB962C8B-B14F-4D97-AF65-F5344CB8AC3E}">
        <p14:creationId xmlns:p14="http://schemas.microsoft.com/office/powerpoint/2010/main" val="2493159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07027D0-16E9-4C46-BE79-58551E75E9C9}" type="datetimeFigureOut">
              <a:rPr lang="en-GB" smtClean="0"/>
              <a:t>09/12/2019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FAAD22-5C1E-4C9E-9085-88DDE4EEFF7D}" type="slidenum">
              <a:rPr lang="en-GB" smtClean="0"/>
              <a:t>‹#›</a:t>
            </a:fld>
            <a:endParaRPr lang="en-GB"/>
          </a:p>
        </p:txBody>
      </p:sp>
    </p:spTree>
    <p:extLst>
      <p:ext uri="{BB962C8B-B14F-4D97-AF65-F5344CB8AC3E}">
        <p14:creationId xmlns:p14="http://schemas.microsoft.com/office/powerpoint/2010/main" val="727656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07027D0-16E9-4C46-BE79-58551E75E9C9}" type="datetimeFigureOut">
              <a:rPr lang="en-GB" smtClean="0"/>
              <a:t>09/12/2019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BFAAD22-5C1E-4C9E-9085-88DDE4EEFF7D}" type="slidenum">
              <a:rPr lang="en-GB" smtClean="0"/>
              <a:t>‹#›</a:t>
            </a:fld>
            <a:endParaRPr lang="en-GB"/>
          </a:p>
        </p:txBody>
      </p:sp>
    </p:spTree>
    <p:extLst>
      <p:ext uri="{BB962C8B-B14F-4D97-AF65-F5344CB8AC3E}">
        <p14:creationId xmlns:p14="http://schemas.microsoft.com/office/powerpoint/2010/main" val="20187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07027D0-16E9-4C46-BE79-58551E75E9C9}" type="datetimeFigureOut">
              <a:rPr lang="en-GB" smtClean="0"/>
              <a:t>09/12/2019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BFAAD22-5C1E-4C9E-9085-88DDE4EEFF7D}" type="slidenum">
              <a:rPr lang="en-GB" smtClean="0"/>
              <a:t>‹#›</a:t>
            </a:fld>
            <a:endParaRPr lang="en-GB"/>
          </a:p>
        </p:txBody>
      </p:sp>
    </p:spTree>
    <p:extLst>
      <p:ext uri="{BB962C8B-B14F-4D97-AF65-F5344CB8AC3E}">
        <p14:creationId xmlns:p14="http://schemas.microsoft.com/office/powerpoint/2010/main" val="1002832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7027D0-16E9-4C46-BE79-58551E75E9C9}" type="datetimeFigureOut">
              <a:rPr lang="en-GB" smtClean="0"/>
              <a:t>09/12/2019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BFAAD22-5C1E-4C9E-9085-88DDE4EEFF7D}" type="slidenum">
              <a:rPr lang="en-GB" smtClean="0"/>
              <a:t>‹#›</a:t>
            </a:fld>
            <a:endParaRPr lang="en-GB"/>
          </a:p>
        </p:txBody>
      </p:sp>
    </p:spTree>
    <p:extLst>
      <p:ext uri="{BB962C8B-B14F-4D97-AF65-F5344CB8AC3E}">
        <p14:creationId xmlns:p14="http://schemas.microsoft.com/office/powerpoint/2010/main" val="1147421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7027D0-16E9-4C46-BE79-58551E75E9C9}" type="datetimeFigureOut">
              <a:rPr lang="en-GB" smtClean="0"/>
              <a:t>09/12/2019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FAAD22-5C1E-4C9E-9085-88DDE4EEFF7D}" type="slidenum">
              <a:rPr lang="en-GB" smtClean="0"/>
              <a:t>‹#›</a:t>
            </a:fld>
            <a:endParaRPr lang="en-GB"/>
          </a:p>
        </p:txBody>
      </p:sp>
    </p:spTree>
    <p:extLst>
      <p:ext uri="{BB962C8B-B14F-4D97-AF65-F5344CB8AC3E}">
        <p14:creationId xmlns:p14="http://schemas.microsoft.com/office/powerpoint/2010/main" val="2762693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07027D0-16E9-4C46-BE79-58551E75E9C9}" type="datetimeFigureOut">
              <a:rPr lang="en-GB" smtClean="0"/>
              <a:t>09/12/2019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BFAAD22-5C1E-4C9E-9085-88DDE4EEFF7D}" type="slidenum">
              <a:rPr lang="en-GB" smtClean="0"/>
              <a:t>‹#›</a:t>
            </a:fld>
            <a:endParaRPr lang="en-GB"/>
          </a:p>
        </p:txBody>
      </p:sp>
    </p:spTree>
    <p:extLst>
      <p:ext uri="{BB962C8B-B14F-4D97-AF65-F5344CB8AC3E}">
        <p14:creationId xmlns:p14="http://schemas.microsoft.com/office/powerpoint/2010/main" val="2635626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7027D0-16E9-4C46-BE79-58551E75E9C9}" type="datetimeFigureOut">
              <a:rPr lang="en-GB" smtClean="0"/>
              <a:t>09/12/2019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FAAD22-5C1E-4C9E-9085-88DDE4EEFF7D}" type="slidenum">
              <a:rPr lang="en-GB" smtClean="0"/>
              <a:t>‹#›</a:t>
            </a:fld>
            <a:endParaRPr lang="en-GB"/>
          </a:p>
        </p:txBody>
      </p:sp>
    </p:spTree>
    <p:extLst>
      <p:ext uri="{BB962C8B-B14F-4D97-AF65-F5344CB8AC3E}">
        <p14:creationId xmlns:p14="http://schemas.microsoft.com/office/powerpoint/2010/main" val="2406138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a:t>Introduction to One-Sample t-Tests</a:t>
            </a:r>
            <a:endParaRPr lang="en-GB" dirty="0"/>
          </a:p>
        </p:txBody>
      </p:sp>
    </p:spTree>
    <p:extLst>
      <p:ext uri="{BB962C8B-B14F-4D97-AF65-F5344CB8AC3E}">
        <p14:creationId xmlns:p14="http://schemas.microsoft.com/office/powerpoint/2010/main" val="3106692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838200" y="192505"/>
                <a:ext cx="10515600" cy="872541"/>
              </a:xfrm>
            </p:spPr>
            <p:txBody>
              <a:bodyPr/>
              <a:lstStyle/>
              <a:p>
                <a:r>
                  <a:rPr lang="en-AU" b="1" dirty="0"/>
                  <a:t>Step </a:t>
                </a:r>
                <a:r>
                  <a:rPr lang="en-AU" b="1" dirty="0" smtClean="0"/>
                  <a:t>2 </a:t>
                </a:r>
                <a:r>
                  <a:rPr lang="en-AU" dirty="0" smtClean="0"/>
                  <a:t>Calculate </a:t>
                </a:r>
                <a:r>
                  <a:rPr lang="en-AU" dirty="0"/>
                  <a:t>the </a:t>
                </a:r>
                <a14:m>
                  <m:oMath xmlns:m="http://schemas.openxmlformats.org/officeDocument/2006/math">
                    <m:r>
                      <a:rPr lang="en-AU" i="1"/>
                      <m:t>𝑝</m:t>
                    </m:r>
                  </m:oMath>
                </a14:m>
                <a:r>
                  <a:rPr lang="en-AU" dirty="0"/>
                  <a:t>-</a:t>
                </a:r>
                <a:r>
                  <a:rPr lang="en-AU" i="1" dirty="0"/>
                  <a:t>value</a:t>
                </a:r>
                <a:r>
                  <a:rPr lang="en-AU" dirty="0"/>
                  <a:t>. </a:t>
                </a:r>
                <a:endParaRPr lang="en-GB" dirty="0"/>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838200" y="192505"/>
                <a:ext cx="10515600" cy="872541"/>
              </a:xfrm>
              <a:blipFill>
                <a:blip r:embed="rId2"/>
                <a:stretch>
                  <a:fillRect l="-2377" t="-11888" b="-23077"/>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065046"/>
                <a:ext cx="10515600" cy="5111917"/>
              </a:xfrm>
            </p:spPr>
            <p:txBody>
              <a:bodyPr>
                <a:normAutofit fontScale="77500" lnSpcReduction="20000"/>
              </a:bodyPr>
              <a:lstStyle/>
              <a:p>
                <a:pPr marL="0" indent="0">
                  <a:buNone/>
                </a:pPr>
                <a:r>
                  <a:rPr lang="en-AU" dirty="0"/>
                  <a:t>The </a:t>
                </a:r>
                <a14:m>
                  <m:oMath xmlns:m="http://schemas.openxmlformats.org/officeDocument/2006/math">
                    <m:r>
                      <a:rPr lang="en-AU" i="1"/>
                      <m:t>𝑝</m:t>
                    </m:r>
                  </m:oMath>
                </a14:m>
                <a:r>
                  <a:rPr lang="en-AU" dirty="0"/>
                  <a:t>-value is the over-all probability of obtaining a test statistic of </a:t>
                </a:r>
                <a14:m>
                  <m:oMath xmlns:m="http://schemas.openxmlformats.org/officeDocument/2006/math">
                    <m:r>
                      <a:rPr lang="en-AU" i="1"/>
                      <m:t>𝑡</m:t>
                    </m:r>
                  </m:oMath>
                </a14:m>
                <a:r>
                  <a:rPr lang="en-AU" dirty="0"/>
                  <a:t>, or more extreme, if </a:t>
                </a:r>
                <a14:m>
                  <m:oMath xmlns:m="http://schemas.openxmlformats.org/officeDocument/2006/math">
                    <m:sSub>
                      <m:sSubPr>
                        <m:ctrlPr>
                          <a:rPr lang="en-GB" i="1"/>
                        </m:ctrlPr>
                      </m:sSubPr>
                      <m:e>
                        <m:r>
                          <m:rPr>
                            <m:sty m:val="p"/>
                          </m:rPr>
                          <a:rPr lang="en-AU"/>
                          <m:t>H</m:t>
                        </m:r>
                      </m:e>
                      <m:sub>
                        <m:r>
                          <a:rPr lang="en-AU" i="1"/>
                          <m:t>0</m:t>
                        </m:r>
                      </m:sub>
                    </m:sSub>
                  </m:oMath>
                </a14:m>
                <a:r>
                  <a:rPr lang="en-AU" dirty="0"/>
                  <a:t> is true. In other words, it is the chance of getting our data as extreme as this </a:t>
                </a:r>
                <a:r>
                  <a:rPr lang="en-AU" i="1" dirty="0"/>
                  <a:t>even if</a:t>
                </a:r>
                <a:r>
                  <a:rPr lang="en-AU" dirty="0"/>
                  <a:t> </a:t>
                </a:r>
                <a14:m>
                  <m:oMath xmlns:m="http://schemas.openxmlformats.org/officeDocument/2006/math">
                    <m:r>
                      <a:rPr lang="en-AU" i="1"/>
                      <m:t>𝜇</m:t>
                    </m:r>
                    <m:r>
                      <a:rPr lang="en-AU" i="1"/>
                      <m:t>=50</m:t>
                    </m:r>
                    <m:r>
                      <m:rPr>
                        <m:sty m:val="p"/>
                      </m:rPr>
                      <a:rPr lang="en-AU"/>
                      <m:t>dB</m:t>
                    </m:r>
                  </m:oMath>
                </a14:m>
                <a:r>
                  <a:rPr lang="en-AU" dirty="0"/>
                  <a:t>.</a:t>
                </a:r>
                <a:endParaRPr lang="en-GB" dirty="0"/>
              </a:p>
              <a:p>
                <a:pPr marL="0" indent="0">
                  <a:buNone/>
                </a:pPr>
                <a:r>
                  <a:rPr lang="en-AU" dirty="0"/>
                  <a:t> </a:t>
                </a:r>
                <a:endParaRPr lang="en-GB" dirty="0"/>
              </a:p>
              <a:p>
                <a:pPr marL="0" indent="0">
                  <a:buNone/>
                </a:pPr>
                <a:r>
                  <a:rPr lang="en-AU" dirty="0"/>
                  <a:t>To calculate the </a:t>
                </a:r>
                <a14:m>
                  <m:oMath xmlns:m="http://schemas.openxmlformats.org/officeDocument/2006/math">
                    <m:r>
                      <a:rPr lang="en-AU" i="1"/>
                      <m:t>𝑝</m:t>
                    </m:r>
                  </m:oMath>
                </a14:m>
                <a:r>
                  <a:rPr lang="en-AU" dirty="0"/>
                  <a:t>-value, we use the </a:t>
                </a:r>
                <a:r>
                  <a:rPr lang="en-AU" i="1" dirty="0"/>
                  <a:t>Student </a:t>
                </a:r>
                <a14:m>
                  <m:oMath xmlns:m="http://schemas.openxmlformats.org/officeDocument/2006/math">
                    <m:r>
                      <a:rPr lang="en-AU" i="1"/>
                      <m:t>𝑡</m:t>
                    </m:r>
                  </m:oMath>
                </a14:m>
                <a:r>
                  <a:rPr lang="en-AU" i="1" dirty="0"/>
                  <a:t>-distribution</a:t>
                </a:r>
                <a:r>
                  <a:rPr lang="en-AU" dirty="0"/>
                  <a:t> with </a:t>
                </a:r>
                <a14:m>
                  <m:oMath xmlns:m="http://schemas.openxmlformats.org/officeDocument/2006/math">
                    <m:r>
                      <a:rPr lang="en-AU" i="1"/>
                      <m:t>𝑛</m:t>
                    </m:r>
                    <m:r>
                      <a:rPr lang="en-AU" i="1"/>
                      <m:t>−1</m:t>
                    </m:r>
                  </m:oMath>
                </a14:m>
                <a:r>
                  <a:rPr lang="en-AU" dirty="0"/>
                  <a:t> degrees of freedom, sometimes shortened to </a:t>
                </a:r>
                <a14:m>
                  <m:oMath xmlns:m="http://schemas.openxmlformats.org/officeDocument/2006/math">
                    <m:sSub>
                      <m:sSubPr>
                        <m:ctrlPr>
                          <a:rPr lang="en-GB" i="1"/>
                        </m:ctrlPr>
                      </m:sSubPr>
                      <m:e>
                        <m:r>
                          <a:rPr lang="en-AU" i="1"/>
                          <m:t>𝑡</m:t>
                        </m:r>
                      </m:e>
                      <m:sub>
                        <m:r>
                          <a:rPr lang="en-AU" i="1"/>
                          <m:t>𝑛</m:t>
                        </m:r>
                        <m:r>
                          <a:rPr lang="en-AU" i="1"/>
                          <m:t>−1</m:t>
                        </m:r>
                      </m:sub>
                    </m:sSub>
                  </m:oMath>
                </a14:m>
                <a:r>
                  <a:rPr lang="en-AU" dirty="0"/>
                  <a:t>. If </a:t>
                </a:r>
                <a14:m>
                  <m:oMath xmlns:m="http://schemas.openxmlformats.org/officeDocument/2006/math">
                    <m:r>
                      <a:rPr lang="en-AU" i="1"/>
                      <m:t>𝑇</m:t>
                    </m:r>
                    <m:r>
                      <a:rPr lang="en-AU" i="1"/>
                      <m:t> ~ </m:t>
                    </m:r>
                    <m:sSub>
                      <m:sSubPr>
                        <m:ctrlPr>
                          <a:rPr lang="en-GB" i="1"/>
                        </m:ctrlPr>
                      </m:sSubPr>
                      <m:e>
                        <m:r>
                          <a:rPr lang="en-AU" i="1"/>
                          <m:t>𝑡</m:t>
                        </m:r>
                      </m:e>
                      <m:sub>
                        <m:r>
                          <a:rPr lang="en-AU" i="1"/>
                          <m:t>𝑛</m:t>
                        </m:r>
                        <m:r>
                          <a:rPr lang="en-AU" i="1"/>
                          <m:t>−1</m:t>
                        </m:r>
                      </m:sub>
                    </m:sSub>
                  </m:oMath>
                </a14:m>
                <a:r>
                  <a:rPr lang="en-AU" dirty="0"/>
                  <a:t> then</a:t>
                </a:r>
                <a:endParaRPr lang="en-GB" dirty="0"/>
              </a:p>
              <a:p>
                <a:pPr marL="0" indent="0">
                  <a:buNone/>
                </a:pPr>
                <a:r>
                  <a:rPr lang="en-AU" dirty="0"/>
                  <a:t> </a:t>
                </a:r>
                <a:endParaRPr lang="en-GB" dirty="0"/>
              </a:p>
              <a:p>
                <a:pPr marL="0" indent="0">
                  <a:buNone/>
                </a:pPr>
                <a14:m>
                  <m:oMath xmlns:m="http://schemas.openxmlformats.org/officeDocument/2006/math">
                    <m:r>
                      <a:rPr lang="en-US" i="1"/>
                      <m:t>𝑝</m:t>
                    </m:r>
                  </m:oMath>
                </a14:m>
                <a:r>
                  <a:rPr lang="en-US" dirty="0"/>
                  <a:t>-value </a:t>
                </a:r>
                <a14:m>
                  <m:oMath xmlns:m="http://schemas.openxmlformats.org/officeDocument/2006/math">
                    <m:r>
                      <a:rPr lang="en-US" i="1"/>
                      <m:t>=</m:t>
                    </m:r>
                    <m:d>
                      <m:dPr>
                        <m:begChr m:val="{"/>
                        <m:endChr m:val=""/>
                        <m:ctrlPr>
                          <a:rPr lang="en-GB" i="1"/>
                        </m:ctrlPr>
                      </m:dPr>
                      <m:e>
                        <m:eqArr>
                          <m:eqArrPr>
                            <m:ctrlPr>
                              <a:rPr lang="en-GB" i="1"/>
                            </m:ctrlPr>
                          </m:eqArrPr>
                          <m:e>
                            <m:func>
                              <m:funcPr>
                                <m:ctrlPr>
                                  <a:rPr lang="en-GB" i="1"/>
                                </m:ctrlPr>
                              </m:funcPr>
                              <m:fName>
                                <m:r>
                                  <m:rPr>
                                    <m:sty m:val="p"/>
                                  </m:rPr>
                                  <a:rPr lang="en-US"/>
                                  <m:t>Pr</m:t>
                                </m:r>
                              </m:fName>
                              <m:e>
                                <m:d>
                                  <m:dPr>
                                    <m:ctrlPr>
                                      <a:rPr lang="en-GB" i="1"/>
                                    </m:ctrlPr>
                                  </m:dPr>
                                  <m:e>
                                    <m:r>
                                      <a:rPr lang="en-US" i="1"/>
                                      <m:t>𝑇</m:t>
                                    </m:r>
                                    <m:r>
                                      <a:rPr lang="en-US" i="1"/>
                                      <m:t>&gt;|</m:t>
                                    </m:r>
                                    <m:r>
                                      <a:rPr lang="en-US" i="1"/>
                                      <m:t>𝑡</m:t>
                                    </m:r>
                                    <m:r>
                                      <a:rPr lang="en-US" i="1"/>
                                      <m:t>|</m:t>
                                    </m:r>
                                  </m:e>
                                </m:d>
                              </m:e>
                            </m:func>
                            <m:r>
                              <a:rPr lang="en-US" i="1"/>
                              <m:t>,  </m:t>
                            </m:r>
                            <m:r>
                              <m:rPr>
                                <m:sty m:val="p"/>
                              </m:rPr>
                              <a:rPr lang="en-US"/>
                              <m:t>if</m:t>
                            </m:r>
                            <m:r>
                              <a:rPr lang="en-US"/>
                              <m:t> </m:t>
                            </m:r>
                            <m:sSub>
                              <m:sSubPr>
                                <m:ctrlPr>
                                  <a:rPr lang="en-GB" i="1"/>
                                </m:ctrlPr>
                              </m:sSubPr>
                              <m:e>
                                <m:r>
                                  <m:rPr>
                                    <m:sty m:val="p"/>
                                  </m:rPr>
                                  <a:rPr lang="en-US"/>
                                  <m:t>H</m:t>
                                </m:r>
                              </m:e>
                              <m:sub>
                                <m:r>
                                  <a:rPr lang="en-US" i="1"/>
                                  <m:t>1</m:t>
                                </m:r>
                              </m:sub>
                            </m:sSub>
                            <m:r>
                              <a:rPr lang="en-US" i="1"/>
                              <m:t>:</m:t>
                            </m:r>
                            <m:r>
                              <a:rPr lang="en-US" i="1"/>
                              <m:t>𝜇</m:t>
                            </m:r>
                            <m:r>
                              <a:rPr lang="en-US" i="1"/>
                              <m:t>&gt;</m:t>
                            </m:r>
                            <m:sSub>
                              <m:sSubPr>
                                <m:ctrlPr>
                                  <a:rPr lang="en-GB" i="1"/>
                                </m:ctrlPr>
                              </m:sSubPr>
                              <m:e>
                                <m:r>
                                  <a:rPr lang="en-US" i="1"/>
                                  <m:t>𝜇</m:t>
                                </m:r>
                              </m:e>
                              <m:sub>
                                <m:r>
                                  <a:rPr lang="en-US" i="1"/>
                                  <m:t>0</m:t>
                                </m:r>
                              </m:sub>
                            </m:sSub>
                          </m:e>
                          <m:e>
                            <m:func>
                              <m:funcPr>
                                <m:ctrlPr>
                                  <a:rPr lang="en-GB" i="1"/>
                                </m:ctrlPr>
                              </m:funcPr>
                              <m:fName>
                                <m:r>
                                  <m:rPr>
                                    <m:sty m:val="p"/>
                                  </m:rPr>
                                  <a:rPr lang="en-US"/>
                                  <m:t>Pr</m:t>
                                </m:r>
                              </m:fName>
                              <m:e>
                                <m:d>
                                  <m:dPr>
                                    <m:ctrlPr>
                                      <a:rPr lang="en-GB" i="1"/>
                                    </m:ctrlPr>
                                  </m:dPr>
                                  <m:e>
                                    <m:d>
                                      <m:dPr>
                                        <m:begChr m:val="|"/>
                                        <m:endChr m:val="|"/>
                                        <m:ctrlPr>
                                          <a:rPr lang="en-GB" i="1"/>
                                        </m:ctrlPr>
                                      </m:dPr>
                                      <m:e>
                                        <m:r>
                                          <a:rPr lang="en-US" i="1"/>
                                          <m:t>𝑇</m:t>
                                        </m:r>
                                      </m:e>
                                    </m:d>
                                    <m:r>
                                      <a:rPr lang="en-US" i="1"/>
                                      <m:t>&gt;|</m:t>
                                    </m:r>
                                    <m:r>
                                      <a:rPr lang="en-US" i="1"/>
                                      <m:t>𝑡</m:t>
                                    </m:r>
                                    <m:r>
                                      <a:rPr lang="en-US" i="1"/>
                                      <m:t>|</m:t>
                                    </m:r>
                                  </m:e>
                                </m:d>
                              </m:e>
                            </m:func>
                            <m:r>
                              <a:rPr lang="en-US" i="1"/>
                              <m:t>,  </m:t>
                            </m:r>
                            <m:r>
                              <m:rPr>
                                <m:sty m:val="p"/>
                              </m:rPr>
                              <a:rPr lang="en-US"/>
                              <m:t>if</m:t>
                            </m:r>
                            <m:r>
                              <a:rPr lang="en-US"/>
                              <m:t> </m:t>
                            </m:r>
                            <m:sSub>
                              <m:sSubPr>
                                <m:ctrlPr>
                                  <a:rPr lang="en-GB" i="1"/>
                                </m:ctrlPr>
                              </m:sSubPr>
                              <m:e>
                                <m:r>
                                  <m:rPr>
                                    <m:sty m:val="p"/>
                                  </m:rPr>
                                  <a:rPr lang="en-US"/>
                                  <m:t>H</m:t>
                                </m:r>
                              </m:e>
                              <m:sub>
                                <m:r>
                                  <a:rPr lang="en-US" i="1"/>
                                  <m:t>1</m:t>
                                </m:r>
                              </m:sub>
                            </m:sSub>
                            <m:r>
                              <a:rPr lang="en-US" i="1"/>
                              <m:t>:</m:t>
                            </m:r>
                            <m:r>
                              <a:rPr lang="en-US" i="1"/>
                              <m:t>𝜇</m:t>
                            </m:r>
                            <m:r>
                              <a:rPr lang="en-US" i="1"/>
                              <m:t>≠</m:t>
                            </m:r>
                            <m:sSub>
                              <m:sSubPr>
                                <m:ctrlPr>
                                  <a:rPr lang="en-GB" i="1"/>
                                </m:ctrlPr>
                              </m:sSubPr>
                              <m:e>
                                <m:r>
                                  <a:rPr lang="en-US" i="1"/>
                                  <m:t>𝜇</m:t>
                                </m:r>
                              </m:e>
                              <m:sub>
                                <m:r>
                                  <a:rPr lang="en-US" i="1"/>
                                  <m:t>0</m:t>
                                </m:r>
                              </m:sub>
                            </m:sSub>
                          </m:e>
                          <m:e>
                            <m:func>
                              <m:funcPr>
                                <m:ctrlPr>
                                  <a:rPr lang="en-GB" i="1"/>
                                </m:ctrlPr>
                              </m:funcPr>
                              <m:fName>
                                <m:r>
                                  <m:rPr>
                                    <m:sty m:val="p"/>
                                  </m:rPr>
                                  <a:rPr lang="en-US"/>
                                  <m:t>Pr</m:t>
                                </m:r>
                              </m:fName>
                              <m:e>
                                <m:d>
                                  <m:dPr>
                                    <m:ctrlPr>
                                      <a:rPr lang="en-GB" i="1"/>
                                    </m:ctrlPr>
                                  </m:dPr>
                                  <m:e>
                                    <m:r>
                                      <a:rPr lang="en-US" i="1"/>
                                      <m:t>𝑇</m:t>
                                    </m:r>
                                    <m:r>
                                      <a:rPr lang="en-US" i="1"/>
                                      <m:t>&lt;−|</m:t>
                                    </m:r>
                                    <m:r>
                                      <a:rPr lang="en-US" i="1"/>
                                      <m:t>𝑡</m:t>
                                    </m:r>
                                    <m:r>
                                      <a:rPr lang="en-US" i="1"/>
                                      <m:t>|</m:t>
                                    </m:r>
                                  </m:e>
                                </m:d>
                              </m:e>
                            </m:func>
                            <m:r>
                              <a:rPr lang="en-US" i="1"/>
                              <m:t>,  </m:t>
                            </m:r>
                            <m:r>
                              <m:rPr>
                                <m:sty m:val="p"/>
                              </m:rPr>
                              <a:rPr lang="en-US"/>
                              <m:t>if</m:t>
                            </m:r>
                            <m:r>
                              <a:rPr lang="en-US"/>
                              <m:t> </m:t>
                            </m:r>
                            <m:sSub>
                              <m:sSubPr>
                                <m:ctrlPr>
                                  <a:rPr lang="en-GB" i="1"/>
                                </m:ctrlPr>
                              </m:sSubPr>
                              <m:e>
                                <m:r>
                                  <m:rPr>
                                    <m:sty m:val="p"/>
                                  </m:rPr>
                                  <a:rPr lang="en-US"/>
                                  <m:t>H</m:t>
                                </m:r>
                              </m:e>
                              <m:sub>
                                <m:r>
                                  <a:rPr lang="en-US" i="1"/>
                                  <m:t>1</m:t>
                                </m:r>
                              </m:sub>
                            </m:sSub>
                            <m:r>
                              <a:rPr lang="en-US" i="1"/>
                              <m:t>:</m:t>
                            </m:r>
                            <m:r>
                              <a:rPr lang="en-US" i="1"/>
                              <m:t>𝜇</m:t>
                            </m:r>
                            <m:r>
                              <a:rPr lang="en-US" i="1"/>
                              <m:t>&lt;</m:t>
                            </m:r>
                            <m:sSub>
                              <m:sSubPr>
                                <m:ctrlPr>
                                  <a:rPr lang="en-GB" i="1"/>
                                </m:ctrlPr>
                              </m:sSubPr>
                              <m:e>
                                <m:r>
                                  <a:rPr lang="en-US" i="1"/>
                                  <m:t>𝜇</m:t>
                                </m:r>
                              </m:e>
                              <m:sub>
                                <m:r>
                                  <a:rPr lang="en-US" i="1"/>
                                  <m:t>0</m:t>
                                </m:r>
                              </m:sub>
                            </m:sSub>
                          </m:e>
                        </m:eqArr>
                      </m:e>
                    </m:d>
                  </m:oMath>
                </a14:m>
                <a:endParaRPr lang="en-GB" dirty="0"/>
              </a:p>
              <a:p>
                <a:pPr marL="0" indent="0">
                  <a:buNone/>
                </a:pPr>
                <a:r>
                  <a:rPr lang="en-US" dirty="0"/>
                  <a:t> </a:t>
                </a:r>
                <a:endParaRPr lang="en-GB" dirty="0"/>
              </a:p>
              <a:p>
                <a:pPr marL="0" indent="0">
                  <a:buNone/>
                </a:pPr>
                <a:r>
                  <a:rPr lang="en-US" dirty="0"/>
                  <a:t>Calculating the </a:t>
                </a:r>
                <a14:m>
                  <m:oMath xmlns:m="http://schemas.openxmlformats.org/officeDocument/2006/math">
                    <m:r>
                      <a:rPr lang="en-US" i="1"/>
                      <m:t>𝑝</m:t>
                    </m:r>
                  </m:oMath>
                </a14:m>
                <a:r>
                  <a:rPr lang="en-US" dirty="0"/>
                  <a:t>-value is similar to finding the area under the Normal distribution (the bell curve). You can use computer software, phone apps, the internet</a:t>
                </a:r>
                <a:r>
                  <a:rPr lang="en-US" dirty="0" smtClean="0"/>
                  <a:t>, graphics calculators, </a:t>
                </a:r>
                <a:r>
                  <a:rPr lang="en-US" dirty="0"/>
                  <a:t>or probability tables. Regardless of which method you use, you will need to provide the </a:t>
                </a:r>
                <a:r>
                  <a:rPr lang="en-US" i="1" dirty="0"/>
                  <a:t>degrees of freedom</a:t>
                </a:r>
                <a:r>
                  <a:rPr lang="en-US" dirty="0"/>
                  <a:t> which will always be one </a:t>
                </a:r>
                <a:r>
                  <a:rPr lang="en-US" dirty="0" smtClean="0"/>
                  <a:t>fewer </a:t>
                </a:r>
                <a:r>
                  <a:rPr lang="en-US" dirty="0"/>
                  <a:t>than the sample size, </a:t>
                </a:r>
                <a14:m>
                  <m:oMath xmlns:m="http://schemas.openxmlformats.org/officeDocument/2006/math">
                    <m:r>
                      <a:rPr lang="en-US" i="1"/>
                      <m:t>𝑛</m:t>
                    </m:r>
                    <m:r>
                      <a:rPr lang="en-US" i="1"/>
                      <m:t>−1</m:t>
                    </m:r>
                  </m:oMath>
                </a14:m>
                <a:r>
                  <a:rPr lang="en-US" dirty="0"/>
                  <a:t>.</a:t>
                </a:r>
                <a:endParaRPr lang="en-GB"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065046"/>
                <a:ext cx="10515600" cy="5111917"/>
              </a:xfrm>
              <a:blipFill>
                <a:blip r:embed="rId3"/>
                <a:stretch>
                  <a:fillRect l="-754" t="-2506" r="-696"/>
                </a:stretch>
              </a:blipFill>
            </p:spPr>
            <p:txBody>
              <a:bodyPr/>
              <a:lstStyle/>
              <a:p>
                <a:r>
                  <a:rPr lang="en-GB">
                    <a:noFill/>
                  </a:rPr>
                  <a:t> </a:t>
                </a:r>
              </a:p>
            </p:txBody>
          </p:sp>
        </mc:Fallback>
      </mc:AlternateContent>
    </p:spTree>
    <p:extLst>
      <p:ext uri="{BB962C8B-B14F-4D97-AF65-F5344CB8AC3E}">
        <p14:creationId xmlns:p14="http://schemas.microsoft.com/office/powerpoint/2010/main" val="3124554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838200" y="192505"/>
                <a:ext cx="10515600" cy="872541"/>
              </a:xfrm>
            </p:spPr>
            <p:txBody>
              <a:bodyPr/>
              <a:lstStyle/>
              <a:p>
                <a:r>
                  <a:rPr lang="en-AU" b="1" dirty="0"/>
                  <a:t>Step </a:t>
                </a:r>
                <a:r>
                  <a:rPr lang="en-AU" b="1" dirty="0" smtClean="0"/>
                  <a:t>3 </a:t>
                </a:r>
                <a:r>
                  <a:rPr lang="en-US" dirty="0"/>
                  <a:t>Make your judgment on </a:t>
                </a:r>
                <a14:m>
                  <m:oMath xmlns:m="http://schemas.openxmlformats.org/officeDocument/2006/math">
                    <m:sSub>
                      <m:sSubPr>
                        <m:ctrlPr>
                          <a:rPr lang="en-GB" i="1"/>
                        </m:ctrlPr>
                      </m:sSubPr>
                      <m:e>
                        <m:r>
                          <m:rPr>
                            <m:sty m:val="p"/>
                          </m:rPr>
                          <a:rPr lang="en-US"/>
                          <m:t>H</m:t>
                        </m:r>
                      </m:e>
                      <m:sub>
                        <m:r>
                          <a:rPr lang="en-US" i="1"/>
                          <m:t>0</m:t>
                        </m:r>
                      </m:sub>
                    </m:sSub>
                  </m:oMath>
                </a14:m>
                <a:r>
                  <a:rPr lang="en-US" dirty="0"/>
                  <a:t>.</a:t>
                </a:r>
                <a:endParaRPr lang="en-GB" dirty="0"/>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838200" y="192505"/>
                <a:ext cx="10515600" cy="872541"/>
              </a:xfrm>
              <a:blipFill>
                <a:blip r:embed="rId2"/>
                <a:stretch>
                  <a:fillRect l="-2377" t="-11888" b="-23077"/>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065046"/>
                <a:ext cx="10515600" cy="5111917"/>
              </a:xfrm>
            </p:spPr>
            <p:txBody>
              <a:bodyPr>
                <a:normAutofit/>
              </a:bodyPr>
              <a:lstStyle/>
              <a:p>
                <a:pPr marL="0" indent="0">
                  <a:buNone/>
                </a:pPr>
                <a:r>
                  <a:rPr lang="en-US" dirty="0"/>
                  <a:t>The </a:t>
                </a:r>
                <a14:m>
                  <m:oMath xmlns:m="http://schemas.openxmlformats.org/officeDocument/2006/math">
                    <m:r>
                      <a:rPr lang="en-US" i="1"/>
                      <m:t>𝑝</m:t>
                    </m:r>
                  </m:oMath>
                </a14:m>
                <a:r>
                  <a:rPr lang="en-US" dirty="0"/>
                  <a:t>-value will be your guide. In essence, if the  </a:t>
                </a:r>
                <a14:m>
                  <m:oMath xmlns:m="http://schemas.openxmlformats.org/officeDocument/2006/math">
                    <m:r>
                      <a:rPr lang="en-US" i="1"/>
                      <m:t>𝑝</m:t>
                    </m:r>
                  </m:oMath>
                </a14:m>
                <a:r>
                  <a:rPr lang="en-US" dirty="0"/>
                  <a:t>-value is small than the </a:t>
                </a:r>
                <a:r>
                  <a:rPr lang="en-US" i="1" dirty="0"/>
                  <a:t>test statistic</a:t>
                </a:r>
                <a:r>
                  <a:rPr lang="en-US" dirty="0"/>
                  <a:t> was too large (hence, very unlikely to happen by chance) and so we conclude that there is sufficient evidence against the null hypothesis. If, however, the </a:t>
                </a:r>
                <a14:m>
                  <m:oMath xmlns:m="http://schemas.openxmlformats.org/officeDocument/2006/math">
                    <m:r>
                      <a:rPr lang="en-US" i="1"/>
                      <m:t>𝑝</m:t>
                    </m:r>
                  </m:oMath>
                </a14:m>
                <a:r>
                  <a:rPr lang="en-US" dirty="0"/>
                  <a:t>-value is not small then the </a:t>
                </a:r>
                <a:r>
                  <a:rPr lang="en-US" i="1" dirty="0"/>
                  <a:t>test statistic</a:t>
                </a:r>
                <a:r>
                  <a:rPr lang="en-US" dirty="0"/>
                  <a:t> was not too large (hence, quite a reasonable value to expect) and so we conclude that there is insufficient evidence against the null hypothesis.</a:t>
                </a:r>
                <a:endParaRPr lang="en-GB" dirty="0"/>
              </a:p>
              <a:p>
                <a:pPr marL="0" indent="0">
                  <a:buNone/>
                </a:pPr>
                <a:r>
                  <a:rPr lang="en-US" dirty="0"/>
                  <a:t> </a:t>
                </a:r>
                <a:endParaRPr lang="en-GB" dirty="0"/>
              </a:p>
              <a:p>
                <a:pPr marL="0" indent="0">
                  <a:buNone/>
                </a:pPr>
                <a:r>
                  <a:rPr lang="en-US" dirty="0"/>
                  <a:t>In summary, if the </a:t>
                </a:r>
                <a14:m>
                  <m:oMath xmlns:m="http://schemas.openxmlformats.org/officeDocument/2006/math">
                    <m:r>
                      <a:rPr lang="en-US" i="1"/>
                      <m:t>𝑝</m:t>
                    </m:r>
                  </m:oMath>
                </a14:m>
                <a:r>
                  <a:rPr lang="en-US" dirty="0"/>
                  <a:t>-value is small, reject </a:t>
                </a:r>
                <a14:m>
                  <m:oMath xmlns:m="http://schemas.openxmlformats.org/officeDocument/2006/math">
                    <m:sSub>
                      <m:sSubPr>
                        <m:ctrlPr>
                          <a:rPr lang="en-GB" i="1"/>
                        </m:ctrlPr>
                      </m:sSubPr>
                      <m:e>
                        <m:r>
                          <m:rPr>
                            <m:sty m:val="p"/>
                          </m:rPr>
                          <a:rPr lang="en-US"/>
                          <m:t>H</m:t>
                        </m:r>
                      </m:e>
                      <m:sub>
                        <m:r>
                          <a:rPr lang="en-US" i="1"/>
                          <m:t>0</m:t>
                        </m:r>
                      </m:sub>
                    </m:sSub>
                  </m:oMath>
                </a14:m>
                <a:r>
                  <a:rPr lang="en-US" dirty="0"/>
                  <a:t>. If the </a:t>
                </a:r>
                <a14:m>
                  <m:oMath xmlns:m="http://schemas.openxmlformats.org/officeDocument/2006/math">
                    <m:r>
                      <a:rPr lang="en-US" i="1"/>
                      <m:t>𝑝</m:t>
                    </m:r>
                  </m:oMath>
                </a14:m>
                <a:r>
                  <a:rPr lang="en-US" dirty="0"/>
                  <a:t>-value is not small, don’t reject </a:t>
                </a:r>
                <a14:m>
                  <m:oMath xmlns:m="http://schemas.openxmlformats.org/officeDocument/2006/math">
                    <m:sSub>
                      <m:sSubPr>
                        <m:ctrlPr>
                          <a:rPr lang="en-GB" i="1"/>
                        </m:ctrlPr>
                      </m:sSubPr>
                      <m:e>
                        <m:r>
                          <m:rPr>
                            <m:sty m:val="p"/>
                          </m:rPr>
                          <a:rPr lang="en-US"/>
                          <m:t>H</m:t>
                        </m:r>
                      </m:e>
                      <m:sub>
                        <m:r>
                          <a:rPr lang="en-US" i="1"/>
                          <m:t>0</m:t>
                        </m:r>
                      </m:sub>
                    </m:sSub>
                  </m:oMath>
                </a14:m>
                <a:r>
                  <a:rPr lang="en-US" dirty="0"/>
                  <a:t>.</a:t>
                </a:r>
                <a:endParaRPr lang="en-GB"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065046"/>
                <a:ext cx="10515600" cy="5111917"/>
              </a:xfrm>
              <a:blipFill>
                <a:blip r:embed="rId3"/>
                <a:stretch>
                  <a:fillRect l="-1217" t="-2029" r="-1449"/>
                </a:stretch>
              </a:blipFill>
            </p:spPr>
            <p:txBody>
              <a:bodyPr/>
              <a:lstStyle/>
              <a:p>
                <a:r>
                  <a:rPr lang="en-GB">
                    <a:noFill/>
                  </a:rPr>
                  <a:t> </a:t>
                </a:r>
              </a:p>
            </p:txBody>
          </p:sp>
        </mc:Fallback>
      </mc:AlternateContent>
    </p:spTree>
    <p:extLst>
      <p:ext uri="{BB962C8B-B14F-4D97-AF65-F5344CB8AC3E}">
        <p14:creationId xmlns:p14="http://schemas.microsoft.com/office/powerpoint/2010/main" val="12276363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92505"/>
                <a:ext cx="10515600" cy="5984458"/>
              </a:xfrm>
            </p:spPr>
            <p:txBody>
              <a:bodyPr>
                <a:normAutofit fontScale="85000" lnSpcReduction="20000"/>
              </a:bodyPr>
              <a:lstStyle/>
              <a:p>
                <a:pPr marL="0" indent="0">
                  <a:buNone/>
                </a:pPr>
                <a:r>
                  <a:rPr lang="en-US" dirty="0" smtClean="0"/>
                  <a:t>What counts as small? This will depend on the field of study, as different fields will have different standards. An often-quoted cross-over value is </a:t>
                </a:r>
                <a14:m>
                  <m:oMath xmlns:m="http://schemas.openxmlformats.org/officeDocument/2006/math">
                    <m:r>
                      <a:rPr lang="en-US" i="1"/>
                      <m:t>𝑝</m:t>
                    </m:r>
                  </m:oMath>
                </a14:m>
                <a:r>
                  <a:rPr lang="en-US" dirty="0"/>
                  <a:t>-value </a:t>
                </a:r>
                <a14:m>
                  <m:oMath xmlns:m="http://schemas.openxmlformats.org/officeDocument/2006/math">
                    <m:r>
                      <a:rPr lang="en-US" i="1"/>
                      <m:t>=0.05</m:t>
                    </m:r>
                  </m:oMath>
                </a14:m>
                <a:r>
                  <a:rPr lang="en-US" dirty="0"/>
                  <a:t>.</a:t>
                </a:r>
                <a:endParaRPr lang="en-GB" dirty="0"/>
              </a:p>
              <a:p>
                <a:pPr marL="0" indent="0">
                  <a:buNone/>
                </a:pPr>
                <a:r>
                  <a:rPr lang="en-US" dirty="0"/>
                  <a:t> </a:t>
                </a:r>
                <a:endParaRPr lang="en-GB" dirty="0"/>
              </a:p>
              <a:p>
                <a:pPr marL="0" indent="0">
                  <a:buNone/>
                </a:pPr>
                <a:r>
                  <a:rPr lang="en-US" dirty="0"/>
                  <a:t>Let’s look at our example. With </a:t>
                </a:r>
                <a14:m>
                  <m:oMath xmlns:m="http://schemas.openxmlformats.org/officeDocument/2006/math">
                    <m:acc>
                      <m:accPr>
                        <m:chr m:val="̅"/>
                        <m:ctrlPr>
                          <a:rPr lang="en-GB" i="1"/>
                        </m:ctrlPr>
                      </m:accPr>
                      <m:e>
                        <m:r>
                          <a:rPr lang="en-US" i="1"/>
                          <m:t>𝑥</m:t>
                        </m:r>
                      </m:e>
                    </m:acc>
                    <m:r>
                      <a:rPr lang="en-US" i="1"/>
                      <m:t>=54</m:t>
                    </m:r>
                  </m:oMath>
                </a14:m>
                <a:r>
                  <a:rPr lang="en-US" dirty="0"/>
                  <a:t> and </a:t>
                </a:r>
                <a14:m>
                  <m:oMath xmlns:m="http://schemas.openxmlformats.org/officeDocument/2006/math">
                    <m:r>
                      <a:rPr lang="en-US" i="1"/>
                      <m:t>𝑛</m:t>
                    </m:r>
                    <m:r>
                      <a:rPr lang="en-US" i="1"/>
                      <m:t>=13</m:t>
                    </m:r>
                  </m:oMath>
                </a14:m>
                <a:r>
                  <a:rPr lang="en-US" dirty="0"/>
                  <a:t> (we can also calculate </a:t>
                </a:r>
                <a14:m>
                  <m:oMath xmlns:m="http://schemas.openxmlformats.org/officeDocument/2006/math">
                    <m:r>
                      <a:rPr lang="en-US" i="1"/>
                      <m:t>𝑠</m:t>
                    </m:r>
                    <m:r>
                      <a:rPr lang="en-US" i="1"/>
                      <m:t>≈6.58</m:t>
                    </m:r>
                  </m:oMath>
                </a14:m>
                <a:r>
                  <a:rPr lang="en-US" dirty="0"/>
                  <a:t>) we have</a:t>
                </a:r>
                <a:endParaRPr lang="en-GB" dirty="0"/>
              </a:p>
              <a:p>
                <a:pPr marL="0" indent="0">
                  <a:buNone/>
                </a:pPr>
                <a:r>
                  <a:rPr lang="en-US" dirty="0"/>
                  <a:t> </a:t>
                </a:r>
                <a:endParaRPr lang="en-GB" dirty="0"/>
              </a:p>
              <a:p>
                <a:pPr marL="457200" lvl="1" indent="0">
                  <a:buNone/>
                </a:pPr>
                <a14:m>
                  <m:oMathPara xmlns:m="http://schemas.openxmlformats.org/officeDocument/2006/math">
                    <m:oMathParaPr>
                      <m:jc m:val="left"/>
                    </m:oMathParaPr>
                    <m:oMath xmlns:m="http://schemas.openxmlformats.org/officeDocument/2006/math">
                      <m:r>
                        <a:rPr lang="en-AU" i="1"/>
                        <m:t>𝑡</m:t>
                      </m:r>
                      <m:r>
                        <a:rPr lang="en-AU" i="1"/>
                        <m:t>=</m:t>
                      </m:r>
                      <m:f>
                        <m:fPr>
                          <m:ctrlPr>
                            <a:rPr lang="en-GB" i="1"/>
                          </m:ctrlPr>
                        </m:fPr>
                        <m:num>
                          <m:acc>
                            <m:accPr>
                              <m:chr m:val="̅"/>
                              <m:ctrlPr>
                                <a:rPr lang="en-GB" i="1"/>
                              </m:ctrlPr>
                            </m:accPr>
                            <m:e>
                              <m:r>
                                <a:rPr lang="en-AU" i="1"/>
                                <m:t>𝑥</m:t>
                              </m:r>
                            </m:e>
                          </m:acc>
                          <m:r>
                            <a:rPr lang="en-AU" i="1"/>
                            <m:t>−</m:t>
                          </m:r>
                          <m:r>
                            <a:rPr lang="en-AU" i="1"/>
                            <m:t>𝜇</m:t>
                          </m:r>
                        </m:num>
                        <m:den>
                          <m:r>
                            <a:rPr lang="en-AU" i="1"/>
                            <m:t>𝑠</m:t>
                          </m:r>
                          <m:r>
                            <a:rPr lang="en-AU" i="1"/>
                            <m:t>/</m:t>
                          </m:r>
                          <m:rad>
                            <m:radPr>
                              <m:degHide m:val="on"/>
                              <m:ctrlPr>
                                <a:rPr lang="en-GB" i="1"/>
                              </m:ctrlPr>
                            </m:radPr>
                            <m:deg/>
                            <m:e>
                              <m:r>
                                <a:rPr lang="en-AU" i="1"/>
                                <m:t>𝑛</m:t>
                              </m:r>
                            </m:e>
                          </m:rad>
                        </m:den>
                      </m:f>
                      <m:r>
                        <m:rPr>
                          <m:brk m:alnAt="1"/>
                        </m:rPr>
                        <a:rPr lang="en-US" i="1"/>
                        <m:t>≈</m:t>
                      </m:r>
                      <m:f>
                        <m:fPr>
                          <m:ctrlPr>
                            <a:rPr lang="en-GB" i="1"/>
                          </m:ctrlPr>
                        </m:fPr>
                        <m:num>
                          <m:r>
                            <a:rPr lang="en-AU" i="1"/>
                            <m:t>54−50</m:t>
                          </m:r>
                        </m:num>
                        <m:den>
                          <m:f>
                            <m:fPr>
                              <m:type m:val="lin"/>
                              <m:ctrlPr>
                                <a:rPr lang="en-GB" i="1"/>
                              </m:ctrlPr>
                            </m:fPr>
                            <m:num>
                              <m:r>
                                <a:rPr lang="en-AU" i="1"/>
                                <m:t>6.58</m:t>
                              </m:r>
                            </m:num>
                            <m:den>
                              <m:rad>
                                <m:radPr>
                                  <m:degHide m:val="on"/>
                                  <m:ctrlPr>
                                    <a:rPr lang="en-GB" i="1"/>
                                  </m:ctrlPr>
                                </m:radPr>
                                <m:deg/>
                                <m:e>
                                  <m:r>
                                    <a:rPr lang="en-AU" i="1"/>
                                    <m:t>13</m:t>
                                  </m:r>
                                </m:e>
                              </m:rad>
                            </m:den>
                          </m:f>
                        </m:den>
                      </m:f>
                      <m:r>
                        <m:rPr>
                          <m:brk/>
                        </m:rPr>
                        <a:rPr lang="en-AU" i="1"/>
                        <m:t>≈</m:t>
                      </m:r>
                      <m:r>
                        <a:rPr lang="en-AU" i="1"/>
                        <m:t>2.19</m:t>
                      </m:r>
                    </m:oMath>
                  </m:oMathPara>
                </a14:m>
                <a:endParaRPr lang="en-GB" dirty="0"/>
              </a:p>
              <a:p>
                <a:pPr marL="0" indent="0">
                  <a:buNone/>
                </a:pPr>
                <a:r>
                  <a:rPr lang="en-AU" dirty="0"/>
                  <a:t> </a:t>
                </a:r>
                <a:endParaRPr lang="en-GB" dirty="0"/>
              </a:p>
              <a:p>
                <a:pPr marL="0" indent="0">
                  <a:buNone/>
                </a:pPr>
                <a:r>
                  <a:rPr lang="en-AU" dirty="0"/>
                  <a:t>We now calculate the </a:t>
                </a:r>
                <a14:m>
                  <m:oMath xmlns:m="http://schemas.openxmlformats.org/officeDocument/2006/math">
                    <m:r>
                      <a:rPr lang="en-AU" i="1"/>
                      <m:t>𝑝</m:t>
                    </m:r>
                  </m:oMath>
                </a14:m>
                <a:r>
                  <a:rPr lang="en-AU" dirty="0"/>
                  <a:t>-value using one of the </a:t>
                </a:r>
                <a:r>
                  <a:rPr lang="en-AU" dirty="0" smtClean="0"/>
                  <a:t>methods</a:t>
                </a:r>
              </a:p>
              <a:p>
                <a:pPr marL="0" indent="0">
                  <a:buNone/>
                </a:pPr>
                <a:r>
                  <a:rPr lang="en-AU" dirty="0" smtClean="0"/>
                  <a:t>described </a:t>
                </a:r>
                <a:r>
                  <a:rPr lang="en-AU" dirty="0"/>
                  <a:t>earlier </a:t>
                </a:r>
                <a:r>
                  <a:rPr lang="en-AU" dirty="0" smtClean="0"/>
                  <a:t>(</a:t>
                </a:r>
                <a:r>
                  <a:rPr lang="en-AU" i="1" dirty="0" err="1" smtClean="0"/>
                  <a:t>GeoGebra</a:t>
                </a:r>
                <a:r>
                  <a:rPr lang="en-AU" i="1" dirty="0" smtClean="0"/>
                  <a:t> </a:t>
                </a:r>
                <a:r>
                  <a:rPr lang="en-US" dirty="0"/>
                  <a:t>has been used)</a:t>
                </a:r>
                <a:r>
                  <a:rPr lang="en-AU" dirty="0"/>
                  <a:t>. We find that </a:t>
                </a:r>
                <a14:m>
                  <m:oMath xmlns:m="http://schemas.openxmlformats.org/officeDocument/2006/math">
                    <m:r>
                      <a:rPr lang="en-AU" i="1"/>
                      <m:t>𝑝</m:t>
                    </m:r>
                  </m:oMath>
                </a14:m>
                <a:r>
                  <a:rPr lang="en-AU" dirty="0"/>
                  <a:t>-value </a:t>
                </a:r>
                <a14:m>
                  <m:oMath xmlns:m="http://schemas.openxmlformats.org/officeDocument/2006/math">
                    <m:r>
                      <a:rPr lang="en-AU" i="1"/>
                      <m:t>≈0.0245</m:t>
                    </m:r>
                  </m:oMath>
                </a14:m>
                <a:r>
                  <a:rPr lang="en-AU" dirty="0" smtClean="0"/>
                  <a:t>.</a:t>
                </a:r>
              </a:p>
              <a:p>
                <a:pPr marL="0" indent="0">
                  <a:buNone/>
                </a:pPr>
                <a:endParaRPr lang="en-AU" dirty="0"/>
              </a:p>
              <a:p>
                <a:pPr marL="0" indent="0">
                  <a:buNone/>
                </a:pPr>
                <a:r>
                  <a:rPr lang="en-US" dirty="0"/>
                  <a:t>If we choose to use a cut-off </a:t>
                </a:r>
                <a14:m>
                  <m:oMath xmlns:m="http://schemas.openxmlformats.org/officeDocument/2006/math">
                    <m:r>
                      <a:rPr lang="en-US" i="1"/>
                      <m:t>𝑝</m:t>
                    </m:r>
                  </m:oMath>
                </a14:m>
                <a:r>
                  <a:rPr lang="en-US" dirty="0"/>
                  <a:t>-value of </a:t>
                </a:r>
                <a14:m>
                  <m:oMath xmlns:m="http://schemas.openxmlformats.org/officeDocument/2006/math">
                    <m:r>
                      <a:rPr lang="en-US" i="1"/>
                      <m:t>0.05</m:t>
                    </m:r>
                  </m:oMath>
                </a14:m>
                <a:r>
                  <a:rPr lang="en-US" dirty="0"/>
                  <a:t>, we would declare that there is sufficient evidence to suggest that the government’s figure of 50dB is incorrect; the true mean is larger.</a:t>
                </a:r>
                <a:endParaRPr lang="en-GB"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92505"/>
                <a:ext cx="10515600" cy="5984458"/>
              </a:xfrm>
              <a:blipFill>
                <a:blip r:embed="rId2"/>
                <a:stretch>
                  <a:fillRect l="-928" t="-2345" r="-1101" b="-714"/>
                </a:stretch>
              </a:blipFill>
            </p:spPr>
            <p:txBody>
              <a:bodyPr/>
              <a:lstStyle/>
              <a:p>
                <a:r>
                  <a:rPr lang="en-GB">
                    <a:noFill/>
                  </a:rPr>
                  <a:t> </a:t>
                </a:r>
              </a:p>
            </p:txBody>
          </p:sp>
        </mc:Fallback>
      </mc:AlternateContent>
      <p:pic>
        <p:nvPicPr>
          <p:cNvPr id="4" name="Picture 3"/>
          <p:cNvPicPr/>
          <p:nvPr/>
        </p:nvPicPr>
        <p:blipFill>
          <a:blip r:embed="rId3"/>
          <a:stretch>
            <a:fillRect/>
          </a:stretch>
        </p:blipFill>
        <p:spPr>
          <a:xfrm>
            <a:off x="8053136" y="1524000"/>
            <a:ext cx="2569687" cy="2833012"/>
          </a:xfrm>
          <a:prstGeom prst="rect">
            <a:avLst/>
          </a:prstGeom>
        </p:spPr>
      </p:pic>
    </p:spTree>
    <p:extLst>
      <p:ext uri="{BB962C8B-B14F-4D97-AF65-F5344CB8AC3E}">
        <p14:creationId xmlns:p14="http://schemas.microsoft.com/office/powerpoint/2010/main" val="2681678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01149"/>
          </a:xfrm>
        </p:spPr>
        <p:txBody>
          <a:bodyPr>
            <a:normAutofit fontScale="90000"/>
          </a:bodyPr>
          <a:lstStyle/>
          <a:p>
            <a:r>
              <a:rPr lang="en-GB" dirty="0" smtClean="0"/>
              <a:t>Activities</a:t>
            </a:r>
            <a:endParaRPr lang="en-GB"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866274"/>
                <a:ext cx="10515600" cy="5775826"/>
              </a:xfrm>
            </p:spPr>
            <p:txBody>
              <a:bodyPr>
                <a:noAutofit/>
              </a:bodyPr>
              <a:lstStyle/>
              <a:p>
                <a:pPr marL="0" indent="0">
                  <a:buNone/>
                </a:pPr>
                <a:r>
                  <a:rPr lang="en-US" sz="1700" dirty="0"/>
                  <a:t>In each of the following situations, use a </a:t>
                </a:r>
                <a:r>
                  <a:rPr lang="en-US" sz="1700" i="1" dirty="0"/>
                  <a:t>one-sample</a:t>
                </a:r>
                <a:r>
                  <a:rPr lang="en-US" sz="1700" dirty="0"/>
                  <a:t> </a:t>
                </a:r>
                <a14:m>
                  <m:oMath xmlns:m="http://schemas.openxmlformats.org/officeDocument/2006/math">
                    <m:r>
                      <a:rPr lang="en-US" sz="1700" i="1"/>
                      <m:t>𝑡</m:t>
                    </m:r>
                  </m:oMath>
                </a14:m>
                <a:r>
                  <a:rPr lang="en-US" sz="1700" dirty="0"/>
                  <a:t>-</a:t>
                </a:r>
                <a:r>
                  <a:rPr lang="en-US" sz="1700" i="1" dirty="0"/>
                  <a:t>test</a:t>
                </a:r>
                <a:r>
                  <a:rPr lang="en-US" sz="1700" dirty="0"/>
                  <a:t> to determine if there is enough evidence to reject the claim. Use </a:t>
                </a:r>
                <a14:m>
                  <m:oMath xmlns:m="http://schemas.openxmlformats.org/officeDocument/2006/math">
                    <m:r>
                      <a:rPr lang="en-US" sz="1700" i="1"/>
                      <m:t>𝑝</m:t>
                    </m:r>
                  </m:oMath>
                </a14:m>
                <a:r>
                  <a:rPr lang="en-US" sz="1700" dirty="0"/>
                  <a:t>-value </a:t>
                </a:r>
                <a14:m>
                  <m:oMath xmlns:m="http://schemas.openxmlformats.org/officeDocument/2006/math">
                    <m:r>
                      <a:rPr lang="en-US" sz="1700" i="1"/>
                      <m:t>=0.05</m:t>
                    </m:r>
                  </m:oMath>
                </a14:m>
                <a:r>
                  <a:rPr lang="en-US" sz="1700" dirty="0"/>
                  <a:t> as a cut-off.</a:t>
                </a:r>
                <a:endParaRPr lang="en-GB" sz="1700" dirty="0"/>
              </a:p>
              <a:p>
                <a:pPr marL="342900" indent="-342900">
                  <a:buFont typeface="+mj-lt"/>
                  <a:buAutoNum type="arabicPeriod"/>
                </a:pPr>
                <a:r>
                  <a:rPr lang="en-US" sz="1700" dirty="0" smtClean="0"/>
                  <a:t>A </a:t>
                </a:r>
                <a:r>
                  <a:rPr lang="en-US" sz="1700" dirty="0"/>
                  <a:t>local dairy farmer manufactures and produces one-</a:t>
                </a:r>
                <a:r>
                  <a:rPr lang="en-US" sz="1700" dirty="0" err="1"/>
                  <a:t>litre</a:t>
                </a:r>
                <a:r>
                  <a:rPr lang="en-US" sz="1700" dirty="0"/>
                  <a:t> milk bottles but recently some customers have been suspicious that they are purchasing less milk than what is advertised. They confront the farmer who replies with “while you sometimes may have slightly less or slightly more than one </a:t>
                </a:r>
                <a:r>
                  <a:rPr lang="en-US" sz="1700" dirty="0" err="1"/>
                  <a:t>litre</a:t>
                </a:r>
                <a:r>
                  <a:rPr lang="en-US" sz="1700" dirty="0"/>
                  <a:t> of milk, the average value is definitely one </a:t>
                </a:r>
                <a:r>
                  <a:rPr lang="en-US" sz="1700" dirty="0" err="1"/>
                  <a:t>litre</a:t>
                </a:r>
                <a:r>
                  <a:rPr lang="en-US" sz="1700" dirty="0" smtClean="0"/>
                  <a:t>”.</a:t>
                </a:r>
                <a:r>
                  <a:rPr lang="en-GB" sz="1700" dirty="0" smtClean="0"/>
                  <a:t> </a:t>
                </a:r>
                <a:br>
                  <a:rPr lang="en-GB" sz="1700" dirty="0" smtClean="0"/>
                </a:br>
                <a:r>
                  <a:rPr lang="en-US" sz="1700" dirty="0" smtClean="0"/>
                  <a:t>The </a:t>
                </a:r>
                <a:r>
                  <a:rPr lang="en-US" sz="1700" dirty="0"/>
                  <a:t>customers are not convinced and so purchase 11 bottles and accurately measure the exact amount of milk in each bottle. The measurements (in mL) are 997, 995, 1001, 998, 1000, 1001, 994, 998, 995, 1000, 999, giving an average of </a:t>
                </a:r>
                <a14:m>
                  <m:oMath xmlns:m="http://schemas.openxmlformats.org/officeDocument/2006/math">
                    <m:r>
                      <a:rPr lang="en-US" sz="1700" i="1"/>
                      <m:t>998</m:t>
                    </m:r>
                    <m:r>
                      <m:rPr>
                        <m:sty m:val="p"/>
                      </m:rPr>
                      <a:rPr lang="en-US" sz="1700"/>
                      <m:t>mL</m:t>
                    </m:r>
                  </m:oMath>
                </a14:m>
                <a:r>
                  <a:rPr lang="en-US" sz="1700" dirty="0"/>
                  <a:t> and a standard deviation of </a:t>
                </a:r>
                <a14:m>
                  <m:oMath xmlns:m="http://schemas.openxmlformats.org/officeDocument/2006/math">
                    <m:r>
                      <a:rPr lang="en-US" sz="1700" i="1"/>
                      <m:t>≈2.49</m:t>
                    </m:r>
                    <m:r>
                      <m:rPr>
                        <m:sty m:val="p"/>
                      </m:rPr>
                      <a:rPr lang="en-US" sz="1700"/>
                      <m:t>mL</m:t>
                    </m:r>
                  </m:oMath>
                </a14:m>
                <a:r>
                  <a:rPr lang="en-US" sz="1700" dirty="0" smtClean="0"/>
                  <a:t>.</a:t>
                </a:r>
                <a:r>
                  <a:rPr lang="en-GB" sz="1700" dirty="0" smtClean="0"/>
                  <a:t/>
                </a:r>
                <a:br>
                  <a:rPr lang="en-GB" sz="1700" dirty="0" smtClean="0"/>
                </a:br>
                <a:r>
                  <a:rPr lang="en-US" sz="1700" dirty="0" smtClean="0"/>
                  <a:t>Do </a:t>
                </a:r>
                <a:r>
                  <a:rPr lang="en-US" sz="1700" dirty="0"/>
                  <a:t>the customers have enough evidence to claim that they are being under-sold on these milk bottles?</a:t>
                </a:r>
                <a:endParaRPr lang="en-GB" sz="1700" dirty="0"/>
              </a:p>
              <a:p>
                <a:pPr marL="342900" indent="-342900">
                  <a:buFont typeface="+mj-lt"/>
                  <a:buAutoNum type="arabicPeriod"/>
                </a:pPr>
                <a:r>
                  <a:rPr lang="en-US" sz="1700" dirty="0" smtClean="0"/>
                  <a:t>Twelve </a:t>
                </a:r>
                <a:r>
                  <a:rPr lang="en-US" sz="1700" dirty="0"/>
                  <a:t>plants of a certain variety, grown under uniform conditions and treated with a </a:t>
                </a:r>
                <a:r>
                  <a:rPr lang="en-US" sz="1700" i="1" dirty="0"/>
                  <a:t>new brand of </a:t>
                </a:r>
                <a:r>
                  <a:rPr lang="en-US" sz="1700" i="1" dirty="0" err="1"/>
                  <a:t>fertiliser</a:t>
                </a:r>
                <a:r>
                  <a:rPr lang="en-US" sz="1700" dirty="0"/>
                  <a:t>, grow to the following heights (in cm); 25, 28, 24, 23, 27, 30, 24, 21, 28, 30, 26, 27; giving a mean of </a:t>
                </a:r>
                <a14:m>
                  <m:oMath xmlns:m="http://schemas.openxmlformats.org/officeDocument/2006/math">
                    <m:r>
                      <a:rPr lang="en-US" sz="1700" i="1"/>
                      <m:t>≈26.1</m:t>
                    </m:r>
                    <m:r>
                      <m:rPr>
                        <m:sty m:val="p"/>
                      </m:rPr>
                      <a:rPr lang="en-US" sz="1700"/>
                      <m:t>cm</m:t>
                    </m:r>
                  </m:oMath>
                </a14:m>
                <a:r>
                  <a:rPr lang="en-US" sz="1700" dirty="0"/>
                  <a:t> and a standard deviation of </a:t>
                </a:r>
                <a14:m>
                  <m:oMath xmlns:m="http://schemas.openxmlformats.org/officeDocument/2006/math">
                    <m:r>
                      <a:rPr lang="en-US" sz="1700" i="1"/>
                      <m:t>≈2.78</m:t>
                    </m:r>
                    <m:r>
                      <m:rPr>
                        <m:sty m:val="p"/>
                      </m:rPr>
                      <a:rPr lang="en-US" sz="1700"/>
                      <m:t>cm</m:t>
                    </m:r>
                  </m:oMath>
                </a14:m>
                <a:r>
                  <a:rPr lang="en-US" sz="1700" dirty="0" smtClean="0"/>
                  <a:t>.</a:t>
                </a:r>
                <a:r>
                  <a:rPr lang="en-GB" sz="1700" dirty="0" smtClean="0"/>
                  <a:t/>
                </a:r>
                <a:br>
                  <a:rPr lang="en-GB" sz="1700" dirty="0" smtClean="0"/>
                </a:br>
                <a:r>
                  <a:rPr lang="en-US" sz="1700" dirty="0" smtClean="0"/>
                  <a:t>It </a:t>
                </a:r>
                <a:r>
                  <a:rPr lang="en-US" sz="1700" dirty="0"/>
                  <a:t>is well-known that plants of this variety growing with the </a:t>
                </a:r>
                <a:r>
                  <a:rPr lang="en-US" sz="1700" i="1" dirty="0"/>
                  <a:t>standard </a:t>
                </a:r>
                <a:r>
                  <a:rPr lang="en-US" sz="1700" i="1" dirty="0" err="1"/>
                  <a:t>fertiliser</a:t>
                </a:r>
                <a:r>
                  <a:rPr lang="en-US" sz="1700" i="1" dirty="0"/>
                  <a:t> </a:t>
                </a:r>
                <a:r>
                  <a:rPr lang="en-US" sz="1700" dirty="0"/>
                  <a:t>grow to an average height of </a:t>
                </a:r>
                <a14:m>
                  <m:oMath xmlns:m="http://schemas.openxmlformats.org/officeDocument/2006/math">
                    <m:r>
                      <a:rPr lang="en-US" sz="1700" i="1"/>
                      <m:t>24.9</m:t>
                    </m:r>
                    <m:r>
                      <m:rPr>
                        <m:sty m:val="p"/>
                      </m:rPr>
                      <a:rPr lang="en-US" sz="1700"/>
                      <m:t>cm</m:t>
                    </m:r>
                  </m:oMath>
                </a14:m>
                <a:r>
                  <a:rPr lang="en-US" sz="1700" dirty="0"/>
                  <a:t>.</a:t>
                </a:r>
                <a:br>
                  <a:rPr lang="en-US" sz="1700" dirty="0"/>
                </a:br>
                <a:r>
                  <a:rPr lang="en-US" sz="1700" dirty="0" smtClean="0"/>
                  <a:t>Is </a:t>
                </a:r>
                <a:r>
                  <a:rPr lang="en-US" sz="1700" dirty="0"/>
                  <a:t>there evidence that the new brand of </a:t>
                </a:r>
                <a:r>
                  <a:rPr lang="en-US" sz="1700" dirty="0" err="1"/>
                  <a:t>fertiliser</a:t>
                </a:r>
                <a:r>
                  <a:rPr lang="en-US" sz="1700" dirty="0"/>
                  <a:t> increases the average height of these plants?</a:t>
                </a:r>
                <a:endParaRPr lang="en-GB" sz="1700" dirty="0"/>
              </a:p>
              <a:p>
                <a:pPr marL="342900" indent="-342900">
                  <a:buFont typeface="+mj-lt"/>
                  <a:buAutoNum type="arabicPeriod"/>
                </a:pPr>
                <a:r>
                  <a:rPr lang="en-US" sz="1700" dirty="0" smtClean="0"/>
                  <a:t>A </a:t>
                </a:r>
                <a:r>
                  <a:rPr lang="en-US" sz="1700" dirty="0"/>
                  <a:t>management of a coffee shop wants to guarantee that all of their lattes are consistent. They believe that the perfect latte should have </a:t>
                </a:r>
                <a14:m>
                  <m:oMath xmlns:m="http://schemas.openxmlformats.org/officeDocument/2006/math">
                    <m:r>
                      <a:rPr lang="en-US" sz="1700" i="1"/>
                      <m:t>110</m:t>
                    </m:r>
                    <m:r>
                      <m:rPr>
                        <m:sty m:val="p"/>
                      </m:rPr>
                      <a:rPr lang="en-US" sz="1700"/>
                      <m:t>g</m:t>
                    </m:r>
                  </m:oMath>
                </a14:m>
                <a:r>
                  <a:rPr lang="en-US" sz="1700" dirty="0"/>
                  <a:t> of espresso, but accept that there will always be a slight error when staff are making lattes. As long as the average is close to </a:t>
                </a:r>
                <a14:m>
                  <m:oMath xmlns:m="http://schemas.openxmlformats.org/officeDocument/2006/math">
                    <m:r>
                      <a:rPr lang="en-US" sz="1700"/>
                      <m:t>110</m:t>
                    </m:r>
                    <m:r>
                      <m:rPr>
                        <m:sty m:val="p"/>
                      </m:rPr>
                      <a:rPr lang="en-US" sz="1700"/>
                      <m:t>g</m:t>
                    </m:r>
                  </m:oMath>
                </a14:m>
                <a:r>
                  <a:rPr lang="en-US" sz="1700" dirty="0"/>
                  <a:t> then the management will be happy, otherwise they will need to take action to either increase or decrease the spoon sizes that the staff are </a:t>
                </a:r>
                <a:r>
                  <a:rPr lang="en-US" sz="1700" dirty="0" smtClean="0"/>
                  <a:t>using.</a:t>
                </a:r>
                <a:r>
                  <a:rPr lang="en-GB" sz="1700" dirty="0" smtClean="0"/>
                  <a:t/>
                </a:r>
                <a:br>
                  <a:rPr lang="en-GB" sz="1700" dirty="0" smtClean="0"/>
                </a:br>
                <a:r>
                  <a:rPr lang="en-US" sz="1700" smtClean="0"/>
                  <a:t>They </a:t>
                </a:r>
                <a:r>
                  <a:rPr lang="en-US" sz="1700" dirty="0"/>
                  <a:t>order their staff to create a random sample of 25 lattes but by precisely measuring the amount of espresso used. The sample produces a mean of </a:t>
                </a:r>
                <a14:m>
                  <m:oMath xmlns:m="http://schemas.openxmlformats.org/officeDocument/2006/math">
                    <m:r>
                      <a:rPr lang="en-US" sz="1700" i="1"/>
                      <m:t>130</m:t>
                    </m:r>
                    <m:r>
                      <m:rPr>
                        <m:sty m:val="p"/>
                      </m:rPr>
                      <a:rPr lang="en-US" sz="1700"/>
                      <m:t>g</m:t>
                    </m:r>
                  </m:oMath>
                </a14:m>
                <a:r>
                  <a:rPr lang="en-US" sz="1700" dirty="0"/>
                  <a:t> and a standard deviation of </a:t>
                </a:r>
                <a14:m>
                  <m:oMath xmlns:m="http://schemas.openxmlformats.org/officeDocument/2006/math">
                    <m:r>
                      <a:rPr lang="en-US" sz="1700" i="1"/>
                      <m:t>≈6.2</m:t>
                    </m:r>
                    <m:r>
                      <m:rPr>
                        <m:sty m:val="p"/>
                      </m:rPr>
                      <a:rPr lang="en-US" sz="1700"/>
                      <m:t>g</m:t>
                    </m:r>
                  </m:oMath>
                </a14:m>
                <a:r>
                  <a:rPr lang="en-US" sz="1700" dirty="0" smtClean="0"/>
                  <a:t>.</a:t>
                </a:r>
                <a:r>
                  <a:rPr lang="en-GB" sz="1700" dirty="0" smtClean="0"/>
                  <a:t/>
                </a:r>
                <a:br>
                  <a:rPr lang="en-GB" sz="1700" dirty="0" smtClean="0"/>
                </a:br>
                <a:r>
                  <a:rPr lang="en-US" sz="1700" dirty="0" smtClean="0"/>
                  <a:t>Is </a:t>
                </a:r>
                <a:r>
                  <a:rPr lang="en-US" sz="1700" dirty="0"/>
                  <a:t>there any evidence that the staff are not using the correct amount of espresso on average?</a:t>
                </a:r>
                <a:endParaRPr lang="en-GB" sz="17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866274"/>
                <a:ext cx="10515600" cy="5775826"/>
              </a:xfrm>
              <a:blipFill>
                <a:blip r:embed="rId2"/>
                <a:stretch>
                  <a:fillRect l="-406" t="-738" r="-464" b="-2426"/>
                </a:stretch>
              </a:blipFill>
            </p:spPr>
            <p:txBody>
              <a:bodyPr/>
              <a:lstStyle/>
              <a:p>
                <a:r>
                  <a:rPr lang="en-GB">
                    <a:noFill/>
                  </a:rPr>
                  <a:t> </a:t>
                </a:r>
              </a:p>
            </p:txBody>
          </p:sp>
        </mc:Fallback>
      </mc:AlternateContent>
    </p:spTree>
    <p:extLst>
      <p:ext uri="{BB962C8B-B14F-4D97-AF65-F5344CB8AC3E}">
        <p14:creationId xmlns:p14="http://schemas.microsoft.com/office/powerpoint/2010/main" val="469321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Consider this hypothetical situation.</a:t>
            </a:r>
            <a:endParaRPr lang="en-GB" dirty="0"/>
          </a:p>
        </p:txBody>
      </p:sp>
      <p:sp>
        <p:nvSpPr>
          <p:cNvPr id="3" name="Content Placeholder 2"/>
          <p:cNvSpPr>
            <a:spLocks noGrp="1"/>
          </p:cNvSpPr>
          <p:nvPr>
            <p:ph idx="1"/>
          </p:nvPr>
        </p:nvSpPr>
        <p:spPr>
          <a:xfrm>
            <a:off x="838200" y="1459832"/>
            <a:ext cx="10515600" cy="4717131"/>
          </a:xfrm>
        </p:spPr>
        <p:txBody>
          <a:bodyPr>
            <a:normAutofit fontScale="85000" lnSpcReduction="20000"/>
          </a:bodyPr>
          <a:lstStyle/>
          <a:p>
            <a:pPr marL="0" indent="0">
              <a:buNone/>
            </a:pPr>
            <a:r>
              <a:rPr lang="en-AU" dirty="0"/>
              <a:t>The UK government is planning the construction of a new airport that is 2 miles from a small village. They produce a report which states that the average noise level of planes overhead for residence of this village should be 50dB which is considered to be an acceptable level of noise pollution.</a:t>
            </a:r>
            <a:endParaRPr lang="en-GB" dirty="0"/>
          </a:p>
          <a:p>
            <a:pPr marL="0" indent="0">
              <a:buNone/>
            </a:pPr>
            <a:r>
              <a:rPr lang="en-AU" dirty="0"/>
              <a:t> </a:t>
            </a:r>
            <a:endParaRPr lang="en-GB" dirty="0"/>
          </a:p>
          <a:p>
            <a:pPr marL="0" indent="0">
              <a:buNone/>
            </a:pPr>
            <a:r>
              <a:rPr lang="en-AU" dirty="0"/>
              <a:t>Residents of this village are suspicious of this 50dB figure, and </a:t>
            </a:r>
            <a:r>
              <a:rPr lang="en-AU" dirty="0" smtClean="0"/>
              <a:t>decide </a:t>
            </a:r>
            <a:r>
              <a:rPr lang="en-AU" dirty="0"/>
              <a:t>to travel to an already existing airport (of the same size as the proposed airport) and stand 2 miles away with a decibel meter. They take a decibel reading every 5 minutes for an hour, producing the following 13 readings.</a:t>
            </a:r>
            <a:endParaRPr lang="en-GB" dirty="0"/>
          </a:p>
          <a:p>
            <a:pPr marL="0" indent="0">
              <a:buNone/>
            </a:pPr>
            <a:r>
              <a:rPr lang="en-AU" dirty="0"/>
              <a:t> </a:t>
            </a:r>
            <a:endParaRPr lang="en-GB" dirty="0"/>
          </a:p>
          <a:p>
            <a:pPr marL="0" indent="0">
              <a:buNone/>
            </a:pPr>
            <a:r>
              <a:rPr lang="en-AU" dirty="0"/>
              <a:t>54, 44, 59, 61, 53, 68, 55, 43, 52, 52, 51, 53, 57</a:t>
            </a:r>
            <a:endParaRPr lang="en-GB" dirty="0"/>
          </a:p>
          <a:p>
            <a:pPr marL="0" indent="0">
              <a:buNone/>
            </a:pPr>
            <a:r>
              <a:rPr lang="en-AU" dirty="0"/>
              <a:t> </a:t>
            </a:r>
            <a:endParaRPr lang="en-GB" dirty="0"/>
          </a:p>
          <a:p>
            <a:pPr marL="0" indent="0">
              <a:buNone/>
            </a:pPr>
            <a:r>
              <a:rPr lang="en-AU" dirty="0"/>
              <a:t>The residents find that the average of these 13 readings is 54dB. Do they have enough evidence to challenge the UK government on the 50dB </a:t>
            </a:r>
            <a:r>
              <a:rPr lang="en-AU"/>
              <a:t>figure</a:t>
            </a:r>
            <a:r>
              <a:rPr lang="en-AU" smtClean="0"/>
              <a:t>?</a:t>
            </a:r>
            <a:endParaRPr lang="en-GB" dirty="0"/>
          </a:p>
        </p:txBody>
      </p:sp>
    </p:spTree>
    <p:extLst>
      <p:ext uri="{BB962C8B-B14F-4D97-AF65-F5344CB8AC3E}">
        <p14:creationId xmlns:p14="http://schemas.microsoft.com/office/powerpoint/2010/main" val="2137582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6674"/>
            <a:ext cx="10515600" cy="5920289"/>
          </a:xfrm>
        </p:spPr>
        <p:txBody>
          <a:bodyPr/>
          <a:lstStyle/>
          <a:p>
            <a:pPr marL="0" indent="0">
              <a:buNone/>
            </a:pPr>
            <a:r>
              <a:rPr lang="en-AU" dirty="0" smtClean="0"/>
              <a:t>It’s an interesting question; whether 54 is significant different to 50. It might be, it might not be. There is where statistics can help us.</a:t>
            </a:r>
            <a:endParaRPr lang="en-GB" dirty="0" smtClean="0"/>
          </a:p>
          <a:p>
            <a:pPr marL="0" indent="0">
              <a:buNone/>
            </a:pPr>
            <a:r>
              <a:rPr lang="en-AU" dirty="0"/>
              <a:t> </a:t>
            </a:r>
            <a:endParaRPr lang="en-GB" dirty="0"/>
          </a:p>
          <a:p>
            <a:pPr marL="0" indent="0">
              <a:buNone/>
            </a:pPr>
            <a:r>
              <a:rPr lang="en-AU" dirty="0"/>
              <a:t>One could argue that since 54dB &gt; 50dB, the residents can definitely challenge the government’s figure. However, would this still be true if the average of the 13 readings was 51dB? Perhaps not, as 51dB is very close to 50dB, and these results might well be consistent with the government’s estimate. If, however, these 13 readings gave an average of 75dB, then the evidence would be very strong that the government’s figure is wrong. Clearly </a:t>
            </a:r>
            <a:r>
              <a:rPr lang="en-AU" u="sng" dirty="0"/>
              <a:t>the </a:t>
            </a:r>
            <a:r>
              <a:rPr lang="en-AU" b="1" u="sng" dirty="0" smtClean="0"/>
              <a:t>difference </a:t>
            </a:r>
            <a:r>
              <a:rPr lang="en-AU" b="1" u="sng" dirty="0"/>
              <a:t>between the government’s figure of 50dB and the residents’ figure</a:t>
            </a:r>
            <a:r>
              <a:rPr lang="en-AU" u="sng" dirty="0"/>
              <a:t> influences the strength of the evidence</a:t>
            </a:r>
            <a:r>
              <a:rPr lang="en-AU" dirty="0"/>
              <a:t>.</a:t>
            </a:r>
            <a:endParaRPr lang="en-GB" dirty="0"/>
          </a:p>
        </p:txBody>
      </p:sp>
    </p:spTree>
    <p:extLst>
      <p:ext uri="{BB962C8B-B14F-4D97-AF65-F5344CB8AC3E}">
        <p14:creationId xmlns:p14="http://schemas.microsoft.com/office/powerpoint/2010/main" val="1241141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6674"/>
            <a:ext cx="10515600" cy="5920289"/>
          </a:xfrm>
        </p:spPr>
        <p:txBody>
          <a:bodyPr>
            <a:noAutofit/>
          </a:bodyPr>
          <a:lstStyle/>
          <a:p>
            <a:pPr marL="0" indent="0">
              <a:buNone/>
            </a:pPr>
            <a:r>
              <a:rPr lang="en-AU" sz="4000" dirty="0"/>
              <a:t>Suppose now that the average of the resident’s observations is 54dB. Might you still feel you have enough evidence if they only took one or two observations? Perhaps not, as this is not very much data. If, however, the average of 54dB resulted from 200 observations, then the evidence would be much stronger. Clearly </a:t>
            </a:r>
            <a:r>
              <a:rPr lang="en-AU" sz="4000" u="sng" dirty="0"/>
              <a:t>the </a:t>
            </a:r>
            <a:r>
              <a:rPr lang="en-AU" sz="4000" b="1" u="sng" dirty="0"/>
              <a:t>number of observations the residents take </a:t>
            </a:r>
            <a:r>
              <a:rPr lang="en-AU" sz="4000" u="sng" dirty="0" smtClean="0"/>
              <a:t>will also </a:t>
            </a:r>
            <a:r>
              <a:rPr lang="en-AU" sz="4000" u="sng" dirty="0"/>
              <a:t>influence the strength of the evidence</a:t>
            </a:r>
            <a:r>
              <a:rPr lang="en-AU" sz="4000" dirty="0"/>
              <a:t>.</a:t>
            </a:r>
            <a:endParaRPr lang="en-GB" sz="4000" dirty="0"/>
          </a:p>
        </p:txBody>
      </p:sp>
    </p:spTree>
    <p:extLst>
      <p:ext uri="{BB962C8B-B14F-4D97-AF65-F5344CB8AC3E}">
        <p14:creationId xmlns:p14="http://schemas.microsoft.com/office/powerpoint/2010/main" val="1141184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6674"/>
            <a:ext cx="10515600" cy="5920289"/>
          </a:xfrm>
        </p:spPr>
        <p:txBody>
          <a:bodyPr>
            <a:noAutofit/>
          </a:bodyPr>
          <a:lstStyle/>
          <a:p>
            <a:pPr marL="0" indent="0">
              <a:buNone/>
            </a:pPr>
            <a:r>
              <a:rPr lang="en-AU" sz="3600" dirty="0"/>
              <a:t>Suppose now that the residents do have 13 observations with an average of 54dB. If you were to learn that all 13 of observations were between 53dB and 55dB, might this alter the strength of evidence? Surely yes, as it seems now almost impossible that the true average could be as low as 50dB. Suppose, however, you were to learn that the 13 observation were well spread between 34dB and 64dB. How might this affect the strength of evidence? Surely there is more of a possibility now that 50dB could be the true mean. Clearly </a:t>
            </a:r>
            <a:r>
              <a:rPr lang="en-AU" sz="3600" u="sng" dirty="0"/>
              <a:t>the </a:t>
            </a:r>
            <a:r>
              <a:rPr lang="en-AU" sz="3600" b="1" u="sng" dirty="0"/>
              <a:t>spread of the residents’ data</a:t>
            </a:r>
            <a:r>
              <a:rPr lang="en-AU" sz="3600" u="sng" dirty="0"/>
              <a:t> will influence the strength of the evidence</a:t>
            </a:r>
            <a:r>
              <a:rPr lang="en-AU" sz="3600" dirty="0"/>
              <a:t>.</a:t>
            </a:r>
            <a:endParaRPr lang="en-GB" sz="3600" dirty="0"/>
          </a:p>
        </p:txBody>
      </p:sp>
    </p:spTree>
    <p:extLst>
      <p:ext uri="{BB962C8B-B14F-4D97-AF65-F5344CB8AC3E}">
        <p14:creationId xmlns:p14="http://schemas.microsoft.com/office/powerpoint/2010/main" val="1328781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256674"/>
                <a:ext cx="10515600" cy="5920289"/>
              </a:xfrm>
            </p:spPr>
            <p:txBody>
              <a:bodyPr>
                <a:normAutofit/>
              </a:bodyPr>
              <a:lstStyle/>
              <a:p>
                <a:pPr marL="0" indent="0">
                  <a:buNone/>
                </a:pPr>
                <a:r>
                  <a:rPr lang="en-AU" sz="4400" dirty="0"/>
                  <a:t>We have argued that there are three factors that will influence the strength of the evidence against the government’s claim; the average of the residents’ decibel readings, the number of readings and the spread of these values. These are called, respectively; the sample mean, the sample size and the sample standard deviation; and we use the </a:t>
                </a:r>
                <a:r>
                  <a:rPr lang="en-AU" sz="4400" dirty="0" smtClean="0"/>
                  <a:t>respective generic </a:t>
                </a:r>
                <a:r>
                  <a:rPr lang="en-AU" sz="4400" dirty="0"/>
                  <a:t>symbols; </a:t>
                </a:r>
                <a14:m>
                  <m:oMath xmlns:m="http://schemas.openxmlformats.org/officeDocument/2006/math">
                    <m:acc>
                      <m:accPr>
                        <m:chr m:val="̅"/>
                        <m:ctrlPr>
                          <a:rPr lang="en-GB" sz="4400" i="1"/>
                        </m:ctrlPr>
                      </m:accPr>
                      <m:e>
                        <m:r>
                          <a:rPr lang="en-AU" sz="4400" i="1"/>
                          <m:t>𝑥</m:t>
                        </m:r>
                      </m:e>
                    </m:acc>
                  </m:oMath>
                </a14:m>
                <a:r>
                  <a:rPr lang="en-AU" sz="4400" dirty="0"/>
                  <a:t>, </a:t>
                </a:r>
                <a14:m>
                  <m:oMath xmlns:m="http://schemas.openxmlformats.org/officeDocument/2006/math">
                    <m:r>
                      <a:rPr lang="en-AU" sz="4400" i="1"/>
                      <m:t>𝑛</m:t>
                    </m:r>
                  </m:oMath>
                </a14:m>
                <a:r>
                  <a:rPr lang="en-AU" sz="4400" dirty="0"/>
                  <a:t> and </a:t>
                </a:r>
                <a14:m>
                  <m:oMath xmlns:m="http://schemas.openxmlformats.org/officeDocument/2006/math">
                    <m:r>
                      <a:rPr lang="en-AU" sz="4400" i="1"/>
                      <m:t>𝑠</m:t>
                    </m:r>
                  </m:oMath>
                </a14:m>
                <a:r>
                  <a:rPr lang="en-AU" sz="4400" dirty="0"/>
                  <a:t>.</a:t>
                </a:r>
                <a:endParaRPr lang="en-GB" sz="4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256674"/>
                <a:ext cx="10515600" cy="5920289"/>
              </a:xfrm>
              <a:blipFill>
                <a:blip r:embed="rId2"/>
                <a:stretch>
                  <a:fillRect l="-2377" t="-3193" r="-2899"/>
                </a:stretch>
              </a:blipFill>
            </p:spPr>
            <p:txBody>
              <a:bodyPr/>
              <a:lstStyle/>
              <a:p>
                <a:r>
                  <a:rPr lang="en-GB">
                    <a:noFill/>
                  </a:rPr>
                  <a:t> </a:t>
                </a:r>
              </a:p>
            </p:txBody>
          </p:sp>
        </mc:Fallback>
      </mc:AlternateContent>
    </p:spTree>
    <p:extLst>
      <p:ext uri="{BB962C8B-B14F-4D97-AF65-F5344CB8AC3E}">
        <p14:creationId xmlns:p14="http://schemas.microsoft.com/office/powerpoint/2010/main" val="2308170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256674"/>
                <a:ext cx="10515600" cy="5920289"/>
              </a:xfrm>
            </p:spPr>
            <p:txBody>
              <a:bodyPr>
                <a:normAutofit lnSpcReduction="10000"/>
              </a:bodyPr>
              <a:lstStyle/>
              <a:p>
                <a:pPr marL="0" indent="0">
                  <a:buNone/>
                </a:pPr>
                <a:r>
                  <a:rPr lang="en-AU" dirty="0"/>
                  <a:t>As for the government’s claim that the true mean is 50dB, we call this the </a:t>
                </a:r>
                <a:r>
                  <a:rPr lang="en-AU" i="1" dirty="0"/>
                  <a:t>null hypothesis</a:t>
                </a:r>
                <a:r>
                  <a:rPr lang="en-AU" dirty="0"/>
                  <a:t> and label this as </a:t>
                </a:r>
                <a14:m>
                  <m:oMath xmlns:m="http://schemas.openxmlformats.org/officeDocument/2006/math">
                    <m:sSub>
                      <m:sSubPr>
                        <m:ctrlPr>
                          <a:rPr lang="en-GB" i="1"/>
                        </m:ctrlPr>
                      </m:sSubPr>
                      <m:e>
                        <m:r>
                          <m:rPr>
                            <m:sty m:val="p"/>
                          </m:rPr>
                          <a:rPr lang="en-AU"/>
                          <m:t>H</m:t>
                        </m:r>
                      </m:e>
                      <m:sub>
                        <m:r>
                          <a:rPr lang="en-AU" i="1"/>
                          <m:t>0</m:t>
                        </m:r>
                      </m:sub>
                    </m:sSub>
                  </m:oMath>
                </a14:m>
                <a:r>
                  <a:rPr lang="en-AU" dirty="0"/>
                  <a:t>. </a:t>
                </a:r>
                <a:r>
                  <a:rPr lang="en-AU" dirty="0" smtClean="0"/>
                  <a:t>We </a:t>
                </a:r>
                <a:r>
                  <a:rPr lang="en-AU" dirty="0"/>
                  <a:t>use the symbol </a:t>
                </a:r>
                <a14:m>
                  <m:oMath xmlns:m="http://schemas.openxmlformats.org/officeDocument/2006/math">
                    <m:r>
                      <a:rPr lang="en-AU" i="1"/>
                      <m:t>𝜇</m:t>
                    </m:r>
                  </m:oMath>
                </a14:m>
                <a:r>
                  <a:rPr lang="en-AU" dirty="0"/>
                  <a:t> to represent the true mean, and so the null hypothesis is</a:t>
                </a:r>
                <a:endParaRPr lang="en-GB" dirty="0"/>
              </a:p>
              <a:p>
                <a:pPr marL="0" indent="0">
                  <a:buNone/>
                </a:pPr>
                <a:r>
                  <a:rPr lang="en-AU" dirty="0"/>
                  <a:t> </a:t>
                </a:r>
                <a:endParaRPr lang="en-GB" dirty="0"/>
              </a:p>
              <a:p>
                <a:pPr marL="0" indent="0">
                  <a:buNone/>
                </a:pPr>
                <a14:m>
                  <m:oMathPara xmlns:m="http://schemas.openxmlformats.org/officeDocument/2006/math">
                    <m:oMathParaPr>
                      <m:jc m:val="centerGroup"/>
                    </m:oMathParaPr>
                    <m:oMath xmlns:m="http://schemas.openxmlformats.org/officeDocument/2006/math">
                      <m:sSub>
                        <m:sSubPr>
                          <m:ctrlPr>
                            <a:rPr lang="en-GB" i="1"/>
                          </m:ctrlPr>
                        </m:sSubPr>
                        <m:e>
                          <m:r>
                            <m:rPr>
                              <m:sty m:val="p"/>
                            </m:rPr>
                            <a:rPr lang="en-AU"/>
                            <m:t>H</m:t>
                          </m:r>
                        </m:e>
                        <m:sub>
                          <m:r>
                            <a:rPr lang="en-AU" i="1"/>
                            <m:t>0</m:t>
                          </m:r>
                        </m:sub>
                      </m:sSub>
                      <m:r>
                        <a:rPr lang="en-AU" i="1"/>
                        <m:t>: </m:t>
                      </m:r>
                      <m:r>
                        <a:rPr lang="en-AU" i="1"/>
                        <m:t>𝜇</m:t>
                      </m:r>
                      <m:r>
                        <a:rPr lang="en-AU" i="1"/>
                        <m:t>=50</m:t>
                      </m:r>
                      <m:r>
                        <m:rPr>
                          <m:sty m:val="p"/>
                        </m:rPr>
                        <a:rPr lang="en-AU"/>
                        <m:t>dB</m:t>
                      </m:r>
                    </m:oMath>
                  </m:oMathPara>
                </a14:m>
                <a:endParaRPr lang="en-GB" dirty="0"/>
              </a:p>
              <a:p>
                <a:pPr marL="0" indent="0">
                  <a:buNone/>
                </a:pPr>
                <a:r>
                  <a:rPr lang="en-AU" dirty="0"/>
                  <a:t> </a:t>
                </a:r>
                <a:endParaRPr lang="en-GB" dirty="0"/>
              </a:p>
              <a:p>
                <a:pPr marL="0" indent="0">
                  <a:buNone/>
                </a:pPr>
                <a:r>
                  <a:rPr lang="en-AU" dirty="0"/>
                  <a:t>In addition to the </a:t>
                </a:r>
                <a:r>
                  <a:rPr lang="en-AU" i="1" dirty="0"/>
                  <a:t>null hypothesis</a:t>
                </a:r>
                <a:r>
                  <a:rPr lang="en-AU" dirty="0"/>
                  <a:t> will be the </a:t>
                </a:r>
                <a:r>
                  <a:rPr lang="en-AU" i="1" dirty="0"/>
                  <a:t>alternative hypothesis</a:t>
                </a:r>
                <a:r>
                  <a:rPr lang="en-AU" dirty="0"/>
                  <a:t>, </a:t>
                </a:r>
                <a14:m>
                  <m:oMath xmlns:m="http://schemas.openxmlformats.org/officeDocument/2006/math">
                    <m:sSub>
                      <m:sSubPr>
                        <m:ctrlPr>
                          <a:rPr lang="en-GB" i="1"/>
                        </m:ctrlPr>
                      </m:sSubPr>
                      <m:e>
                        <m:r>
                          <m:rPr>
                            <m:sty m:val="p"/>
                          </m:rPr>
                          <a:rPr lang="en-AU"/>
                          <m:t>H</m:t>
                        </m:r>
                      </m:e>
                      <m:sub>
                        <m:r>
                          <a:rPr lang="en-AU" i="1"/>
                          <m:t>1</m:t>
                        </m:r>
                      </m:sub>
                    </m:sSub>
                  </m:oMath>
                </a14:m>
                <a:r>
                  <a:rPr lang="en-AU" dirty="0"/>
                  <a:t>. </a:t>
                </a:r>
                <a:r>
                  <a:rPr lang="en-AU" dirty="0" smtClean="0"/>
                  <a:t>This describes </a:t>
                </a:r>
                <a:r>
                  <a:rPr lang="en-AU" dirty="0"/>
                  <a:t>the hypothesis that the residents are actually trying to prove. In this case, they wouldn’t mind if the true mean level is less than 50dB, as this would </a:t>
                </a:r>
                <a:r>
                  <a:rPr lang="en-AU" dirty="0" smtClean="0"/>
                  <a:t>imply that </a:t>
                </a:r>
                <a:r>
                  <a:rPr lang="en-AU" dirty="0"/>
                  <a:t>the village is not affected by the noise from the airport; it’s only if the mean is </a:t>
                </a:r>
                <a:r>
                  <a:rPr lang="en-AU" i="1" dirty="0"/>
                  <a:t>larger</a:t>
                </a:r>
                <a:r>
                  <a:rPr lang="en-AU" dirty="0"/>
                  <a:t> than 50dB that the residents would be able to complain. Hence, in this case,</a:t>
                </a:r>
                <a:endParaRPr lang="en-GB" dirty="0"/>
              </a:p>
              <a:p>
                <a:pPr marL="0" indent="0">
                  <a:buNone/>
                </a:pPr>
                <a:r>
                  <a:rPr lang="en-AU" dirty="0"/>
                  <a:t> </a:t>
                </a:r>
                <a:endParaRPr lang="en-GB" dirty="0"/>
              </a:p>
              <a:p>
                <a:pPr marL="0" indent="0">
                  <a:buNone/>
                </a:pPr>
                <a14:m>
                  <m:oMathPara xmlns:m="http://schemas.openxmlformats.org/officeDocument/2006/math">
                    <m:oMathParaPr>
                      <m:jc m:val="centerGroup"/>
                    </m:oMathParaPr>
                    <m:oMath xmlns:m="http://schemas.openxmlformats.org/officeDocument/2006/math">
                      <m:sSub>
                        <m:sSubPr>
                          <m:ctrlPr>
                            <a:rPr lang="en-GB" i="1"/>
                          </m:ctrlPr>
                        </m:sSubPr>
                        <m:e>
                          <m:r>
                            <m:rPr>
                              <m:sty m:val="p"/>
                            </m:rPr>
                            <a:rPr lang="en-US"/>
                            <m:t>H</m:t>
                          </m:r>
                        </m:e>
                        <m:sub>
                          <m:r>
                            <a:rPr lang="en-US" i="1"/>
                            <m:t>1</m:t>
                          </m:r>
                        </m:sub>
                      </m:sSub>
                      <m:r>
                        <a:rPr lang="en-US" i="1"/>
                        <m:t>: </m:t>
                      </m:r>
                      <m:r>
                        <a:rPr lang="en-US" i="1"/>
                        <m:t>𝜇</m:t>
                      </m:r>
                      <m:r>
                        <a:rPr lang="en-US" i="1"/>
                        <m:t>&gt;50</m:t>
                      </m:r>
                      <m:r>
                        <m:rPr>
                          <m:sty m:val="p"/>
                        </m:rPr>
                        <a:rPr lang="en-US"/>
                        <m:t>dB</m:t>
                      </m:r>
                    </m:oMath>
                  </m:oMathPara>
                </a14:m>
                <a:endParaRPr lang="en-GB" dirty="0"/>
              </a:p>
              <a:p>
                <a:pPr marL="0" indent="0">
                  <a:buNone/>
                </a:pPr>
                <a:endParaRPr lang="en-GB"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256674"/>
                <a:ext cx="10515600" cy="5920289"/>
              </a:xfrm>
              <a:blipFill>
                <a:blip r:embed="rId2"/>
                <a:stretch>
                  <a:fillRect l="-1217" t="-2266" r="-1217"/>
                </a:stretch>
              </a:blipFill>
            </p:spPr>
            <p:txBody>
              <a:bodyPr/>
              <a:lstStyle/>
              <a:p>
                <a:r>
                  <a:rPr lang="en-GB">
                    <a:noFill/>
                  </a:rPr>
                  <a:t> </a:t>
                </a:r>
              </a:p>
            </p:txBody>
          </p:sp>
        </mc:Fallback>
      </mc:AlternateContent>
    </p:spTree>
    <p:extLst>
      <p:ext uri="{BB962C8B-B14F-4D97-AF65-F5344CB8AC3E}">
        <p14:creationId xmlns:p14="http://schemas.microsoft.com/office/powerpoint/2010/main" val="1582060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240632"/>
                <a:ext cx="10515600" cy="5936331"/>
              </a:xfrm>
            </p:spPr>
            <p:txBody>
              <a:bodyPr>
                <a:normAutofit/>
              </a:bodyPr>
              <a:lstStyle/>
              <a:p>
                <a:pPr marL="0" indent="0">
                  <a:buNone/>
                </a:pPr>
                <a:r>
                  <a:rPr lang="en-AU" sz="4400" dirty="0"/>
                  <a:t>The question remains. How much evidence do we have to reject and </a:t>
                </a:r>
                <a14:m>
                  <m:oMath xmlns:m="http://schemas.openxmlformats.org/officeDocument/2006/math">
                    <m:sSub>
                      <m:sSubPr>
                        <m:ctrlPr>
                          <a:rPr lang="en-GB" sz="4400" i="1"/>
                        </m:ctrlPr>
                      </m:sSubPr>
                      <m:e>
                        <m:r>
                          <m:rPr>
                            <m:sty m:val="p"/>
                          </m:rPr>
                          <a:rPr lang="en-AU" sz="4400"/>
                          <m:t>H</m:t>
                        </m:r>
                      </m:e>
                      <m:sub>
                        <m:r>
                          <a:rPr lang="en-AU" sz="4400" i="1"/>
                          <m:t>0</m:t>
                        </m:r>
                      </m:sub>
                    </m:sSub>
                  </m:oMath>
                </a14:m>
                <a:r>
                  <a:rPr lang="en-AU" sz="4400" dirty="0"/>
                  <a:t> and hence accept </a:t>
                </a:r>
                <a14:m>
                  <m:oMath xmlns:m="http://schemas.openxmlformats.org/officeDocument/2006/math">
                    <m:sSub>
                      <m:sSubPr>
                        <m:ctrlPr>
                          <a:rPr lang="en-GB" sz="4400" i="1"/>
                        </m:ctrlPr>
                      </m:sSubPr>
                      <m:e>
                        <m:r>
                          <m:rPr>
                            <m:sty m:val="p"/>
                          </m:rPr>
                          <a:rPr lang="en-AU" sz="4400"/>
                          <m:t>H</m:t>
                        </m:r>
                      </m:e>
                      <m:sub>
                        <m:r>
                          <a:rPr lang="en-AU" sz="4400" i="1"/>
                          <m:t>1</m:t>
                        </m:r>
                      </m:sub>
                    </m:sSub>
                  </m:oMath>
                </a14:m>
                <a:r>
                  <a:rPr lang="en-AU" sz="4400" dirty="0"/>
                  <a:t>? To answer this, we use what is called the one-sample </a:t>
                </a:r>
                <a14:m>
                  <m:oMath xmlns:m="http://schemas.openxmlformats.org/officeDocument/2006/math">
                    <m:r>
                      <a:rPr lang="en-AU" sz="4400" i="1"/>
                      <m:t>𝑡</m:t>
                    </m:r>
                  </m:oMath>
                </a14:m>
                <a:r>
                  <a:rPr lang="en-AU" sz="4400" dirty="0"/>
                  <a:t>-test. This is a simple procedure with three steps.</a:t>
                </a:r>
                <a:endParaRPr lang="en-GB" sz="4400"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240632"/>
                <a:ext cx="10515600" cy="5936331"/>
              </a:xfrm>
              <a:blipFill>
                <a:blip r:embed="rId2"/>
                <a:stretch>
                  <a:fillRect l="-2377" t="-3183" r="-1101"/>
                </a:stretch>
              </a:blipFill>
            </p:spPr>
            <p:txBody>
              <a:bodyPr/>
              <a:lstStyle/>
              <a:p>
                <a:r>
                  <a:rPr lang="en-GB">
                    <a:noFill/>
                  </a:rPr>
                  <a:t> </a:t>
                </a:r>
              </a:p>
            </p:txBody>
          </p:sp>
        </mc:Fallback>
      </mc:AlternateContent>
    </p:spTree>
    <p:extLst>
      <p:ext uri="{BB962C8B-B14F-4D97-AF65-F5344CB8AC3E}">
        <p14:creationId xmlns:p14="http://schemas.microsoft.com/office/powerpoint/2010/main" val="24650394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p:cNvSpPr>
                <a:spLocks noGrp="1"/>
              </p:cNvSpPr>
              <p:nvPr>
                <p:ph type="title"/>
              </p:nvPr>
            </p:nvSpPr>
            <p:spPr>
              <a:xfrm>
                <a:off x="838200" y="192505"/>
                <a:ext cx="10515600" cy="872541"/>
              </a:xfrm>
            </p:spPr>
            <p:txBody>
              <a:bodyPr/>
              <a:lstStyle/>
              <a:p>
                <a:r>
                  <a:rPr lang="en-AU" b="1" dirty="0"/>
                  <a:t>Step </a:t>
                </a:r>
                <a:r>
                  <a:rPr lang="en-AU" b="1" dirty="0" smtClean="0"/>
                  <a:t>1 </a:t>
                </a:r>
                <a:r>
                  <a:rPr lang="en-AU" dirty="0" smtClean="0"/>
                  <a:t>Calculate </a:t>
                </a:r>
                <a:r>
                  <a:rPr lang="en-AU" dirty="0"/>
                  <a:t>the </a:t>
                </a:r>
                <a:r>
                  <a:rPr lang="en-AU" i="1" dirty="0"/>
                  <a:t>test statistic</a:t>
                </a:r>
                <a:r>
                  <a:rPr lang="en-AU" dirty="0"/>
                  <a:t>, </a:t>
                </a:r>
                <a14:m>
                  <m:oMath xmlns:m="http://schemas.openxmlformats.org/officeDocument/2006/math">
                    <m:r>
                      <a:rPr lang="en-AU" i="1"/>
                      <m:t>𝑡</m:t>
                    </m:r>
                  </m:oMath>
                </a14:m>
                <a:r>
                  <a:rPr lang="en-AU" dirty="0"/>
                  <a:t>. </a:t>
                </a:r>
                <a:endParaRPr lang="en-GB" dirty="0"/>
              </a:p>
            </p:txBody>
          </p:sp>
        </mc:Choice>
        <mc:Fallback>
          <p:sp>
            <p:nvSpPr>
              <p:cNvPr id="2" name="Title 1"/>
              <p:cNvSpPr>
                <a:spLocks noGrp="1" noRot="1" noChangeAspect="1" noMove="1" noResize="1" noEditPoints="1" noAdjustHandles="1" noChangeArrowheads="1" noChangeShapeType="1" noTextEdit="1"/>
              </p:cNvSpPr>
              <p:nvPr>
                <p:ph type="title"/>
              </p:nvPr>
            </p:nvSpPr>
            <p:spPr>
              <a:xfrm>
                <a:off x="838200" y="192505"/>
                <a:ext cx="10515600" cy="872541"/>
              </a:xfrm>
              <a:blipFill>
                <a:blip r:embed="rId2"/>
                <a:stretch>
                  <a:fillRect l="-2377" t="-11888" b="-23077"/>
                </a:stretch>
              </a:blipFill>
            </p:spPr>
            <p:txBody>
              <a:bodyPr/>
              <a:lstStyle/>
              <a:p>
                <a:r>
                  <a:rPr lang="en-GB">
                    <a:noFill/>
                  </a:rPr>
                  <a:t> </a:t>
                </a:r>
              </a:p>
            </p:txBody>
          </p:sp>
        </mc:Fallback>
      </mc:AlternateContent>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200" y="1065046"/>
                <a:ext cx="10515600" cy="5111917"/>
              </a:xfrm>
            </p:spPr>
            <p:txBody>
              <a:bodyPr>
                <a:normAutofit fontScale="70000" lnSpcReduction="20000"/>
              </a:bodyPr>
              <a:lstStyle/>
              <a:p>
                <a:pPr marL="0" indent="0">
                  <a:buNone/>
                </a:pPr>
                <a:r>
                  <a:rPr lang="en-AU" dirty="0"/>
                  <a:t>This value incorporates all three factors discussed earlier; </a:t>
                </a:r>
                <a14:m>
                  <m:oMath xmlns:m="http://schemas.openxmlformats.org/officeDocument/2006/math">
                    <m:acc>
                      <m:accPr>
                        <m:chr m:val="̅"/>
                        <m:ctrlPr>
                          <a:rPr lang="en-GB" i="1"/>
                        </m:ctrlPr>
                      </m:accPr>
                      <m:e>
                        <m:r>
                          <a:rPr lang="en-AU" i="1"/>
                          <m:t>𝑥</m:t>
                        </m:r>
                      </m:e>
                    </m:acc>
                  </m:oMath>
                </a14:m>
                <a:r>
                  <a:rPr lang="en-AU" dirty="0"/>
                  <a:t>, </a:t>
                </a:r>
                <a14:m>
                  <m:oMath xmlns:m="http://schemas.openxmlformats.org/officeDocument/2006/math">
                    <m:r>
                      <a:rPr lang="en-AU" i="1"/>
                      <m:t>𝑛</m:t>
                    </m:r>
                  </m:oMath>
                </a14:m>
                <a:r>
                  <a:rPr lang="en-AU" dirty="0"/>
                  <a:t> and </a:t>
                </a:r>
                <a14:m>
                  <m:oMath xmlns:m="http://schemas.openxmlformats.org/officeDocument/2006/math">
                    <m:r>
                      <a:rPr lang="en-AU" i="1"/>
                      <m:t>𝑠</m:t>
                    </m:r>
                  </m:oMath>
                </a14:m>
                <a:r>
                  <a:rPr lang="en-AU" dirty="0"/>
                  <a:t>.</a:t>
                </a:r>
                <a:endParaRPr lang="en-GB" dirty="0"/>
              </a:p>
              <a:p>
                <a:pPr marL="0" indent="0">
                  <a:buNone/>
                </a:pPr>
                <a:r>
                  <a:rPr lang="en-AU" dirty="0"/>
                  <a:t> </a:t>
                </a:r>
                <a:endParaRPr lang="en-GB" dirty="0"/>
              </a:p>
              <a:p>
                <a:pPr marL="0" indent="0">
                  <a:buNone/>
                </a:pPr>
                <a14:m>
                  <m:oMathPara xmlns:m="http://schemas.openxmlformats.org/officeDocument/2006/math">
                    <m:oMathParaPr>
                      <m:jc m:val="centerGroup"/>
                    </m:oMathParaPr>
                    <m:oMath xmlns:m="http://schemas.openxmlformats.org/officeDocument/2006/math">
                      <m:r>
                        <a:rPr lang="en-AU" i="1"/>
                        <m:t>𝑡</m:t>
                      </m:r>
                      <m:r>
                        <a:rPr lang="en-AU" i="1"/>
                        <m:t>=</m:t>
                      </m:r>
                      <m:f>
                        <m:fPr>
                          <m:ctrlPr>
                            <a:rPr lang="en-GB" i="1"/>
                          </m:ctrlPr>
                        </m:fPr>
                        <m:num>
                          <m:acc>
                            <m:accPr>
                              <m:chr m:val="̅"/>
                              <m:ctrlPr>
                                <a:rPr lang="en-GB" i="1"/>
                              </m:ctrlPr>
                            </m:accPr>
                            <m:e>
                              <m:r>
                                <a:rPr lang="en-AU" i="1"/>
                                <m:t>𝑥</m:t>
                              </m:r>
                            </m:e>
                          </m:acc>
                          <m:r>
                            <a:rPr lang="en-AU" i="1"/>
                            <m:t>−</m:t>
                          </m:r>
                          <m:r>
                            <a:rPr lang="en-AU" i="1"/>
                            <m:t>𝜇</m:t>
                          </m:r>
                        </m:num>
                        <m:den>
                          <m:r>
                            <a:rPr lang="en-AU" i="1"/>
                            <m:t>𝑠</m:t>
                          </m:r>
                          <m:r>
                            <a:rPr lang="en-AU" i="1"/>
                            <m:t>/</m:t>
                          </m:r>
                          <m:rad>
                            <m:radPr>
                              <m:degHide m:val="on"/>
                              <m:ctrlPr>
                                <a:rPr lang="en-GB" i="1"/>
                              </m:ctrlPr>
                            </m:radPr>
                            <m:deg/>
                            <m:e>
                              <m:r>
                                <a:rPr lang="en-AU" i="1"/>
                                <m:t>𝑛</m:t>
                              </m:r>
                            </m:e>
                          </m:rad>
                        </m:den>
                      </m:f>
                    </m:oMath>
                  </m:oMathPara>
                </a14:m>
                <a:endParaRPr lang="en-GB" dirty="0"/>
              </a:p>
              <a:p>
                <a:pPr marL="0" indent="0">
                  <a:buNone/>
                </a:pPr>
                <a:r>
                  <a:rPr lang="en-AU" dirty="0"/>
                  <a:t> </a:t>
                </a:r>
                <a:r>
                  <a:rPr lang="en-AU" dirty="0" smtClean="0"/>
                  <a:t>The </a:t>
                </a:r>
                <a:r>
                  <a:rPr lang="en-AU" dirty="0"/>
                  <a:t>test statistic will be larger if</a:t>
                </a:r>
                <a:endParaRPr lang="en-GB" dirty="0"/>
              </a:p>
              <a:p>
                <a14:m>
                  <m:oMath xmlns:m="http://schemas.openxmlformats.org/officeDocument/2006/math">
                    <m:acc>
                      <m:accPr>
                        <m:chr m:val="̅"/>
                        <m:ctrlPr>
                          <a:rPr lang="en-GB" i="1"/>
                        </m:ctrlPr>
                      </m:accPr>
                      <m:e>
                        <m:r>
                          <a:rPr lang="en-AU" i="1"/>
                          <m:t>𝑥</m:t>
                        </m:r>
                      </m:e>
                    </m:acc>
                  </m:oMath>
                </a14:m>
                <a:r>
                  <a:rPr lang="en-AU" dirty="0"/>
                  <a:t> is far away from </a:t>
                </a:r>
                <a14:m>
                  <m:oMath xmlns:m="http://schemas.openxmlformats.org/officeDocument/2006/math">
                    <m:r>
                      <a:rPr lang="en-AU" i="1"/>
                      <m:t>𝜇</m:t>
                    </m:r>
                  </m:oMath>
                </a14:m>
                <a:r>
                  <a:rPr lang="en-AU" dirty="0"/>
                  <a:t> (data is different)</a:t>
                </a:r>
                <a:endParaRPr lang="en-GB" dirty="0"/>
              </a:p>
              <a:p>
                <a14:m>
                  <m:oMath xmlns:m="http://schemas.openxmlformats.org/officeDocument/2006/math">
                    <m:r>
                      <a:rPr lang="en-AU" i="1"/>
                      <m:t>𝑠</m:t>
                    </m:r>
                  </m:oMath>
                </a14:m>
                <a:r>
                  <a:rPr lang="en-AU" dirty="0"/>
                  <a:t> is small (consistent data)</a:t>
                </a:r>
                <a:endParaRPr lang="en-GB" dirty="0"/>
              </a:p>
              <a:p>
                <a14:m>
                  <m:oMath xmlns:m="http://schemas.openxmlformats.org/officeDocument/2006/math">
                    <m:r>
                      <a:rPr lang="en-AU" i="1"/>
                      <m:t>𝑛</m:t>
                    </m:r>
                  </m:oMath>
                </a14:m>
                <a:r>
                  <a:rPr lang="en-AU" dirty="0"/>
                  <a:t> is large (many data points)</a:t>
                </a:r>
                <a:endParaRPr lang="en-GB" dirty="0"/>
              </a:p>
              <a:p>
                <a:pPr marL="0" indent="0">
                  <a:buNone/>
                </a:pPr>
                <a:r>
                  <a:rPr lang="en-AU" dirty="0"/>
                  <a:t>In all three of these cases, this should equate to </a:t>
                </a:r>
                <a:r>
                  <a:rPr lang="en-AU" i="1" dirty="0"/>
                  <a:t>more</a:t>
                </a:r>
                <a:r>
                  <a:rPr lang="en-AU" dirty="0"/>
                  <a:t> evidence against </a:t>
                </a:r>
                <a14:m>
                  <m:oMath xmlns:m="http://schemas.openxmlformats.org/officeDocument/2006/math">
                    <m:sSub>
                      <m:sSubPr>
                        <m:ctrlPr>
                          <a:rPr lang="en-GB" i="1"/>
                        </m:ctrlPr>
                      </m:sSubPr>
                      <m:e>
                        <m:r>
                          <m:rPr>
                            <m:sty m:val="p"/>
                          </m:rPr>
                          <a:rPr lang="en-AU"/>
                          <m:t>H</m:t>
                        </m:r>
                      </m:e>
                      <m:sub>
                        <m:r>
                          <a:rPr lang="en-AU" i="1"/>
                          <m:t>0</m:t>
                        </m:r>
                      </m:sub>
                    </m:sSub>
                  </m:oMath>
                </a14:m>
                <a:r>
                  <a:rPr lang="en-AU" dirty="0"/>
                  <a:t>.</a:t>
                </a:r>
                <a:endParaRPr lang="en-GB" dirty="0"/>
              </a:p>
              <a:p>
                <a:pPr marL="0" indent="0">
                  <a:buNone/>
                </a:pPr>
                <a:r>
                  <a:rPr lang="en-AU" dirty="0"/>
                  <a:t> </a:t>
                </a:r>
                <a:endParaRPr lang="en-GB" dirty="0"/>
              </a:p>
              <a:p>
                <a:pPr marL="0" indent="0">
                  <a:buNone/>
                </a:pPr>
                <a:r>
                  <a:rPr lang="en-AU" dirty="0"/>
                  <a:t>The test statistic will be closer to </a:t>
                </a:r>
                <a14:m>
                  <m:oMath xmlns:m="http://schemas.openxmlformats.org/officeDocument/2006/math">
                    <m:r>
                      <a:rPr lang="en-AU" i="1"/>
                      <m:t>0</m:t>
                    </m:r>
                  </m:oMath>
                </a14:m>
                <a:r>
                  <a:rPr lang="en-AU" dirty="0"/>
                  <a:t> if</a:t>
                </a:r>
                <a:endParaRPr lang="en-GB" dirty="0"/>
              </a:p>
              <a:p>
                <a14:m>
                  <m:oMath xmlns:m="http://schemas.openxmlformats.org/officeDocument/2006/math">
                    <m:acc>
                      <m:accPr>
                        <m:chr m:val="̅"/>
                        <m:ctrlPr>
                          <a:rPr lang="en-GB" i="1"/>
                        </m:ctrlPr>
                      </m:accPr>
                      <m:e>
                        <m:r>
                          <a:rPr lang="en-AU" i="1"/>
                          <m:t>𝑥</m:t>
                        </m:r>
                      </m:e>
                    </m:acc>
                  </m:oMath>
                </a14:m>
                <a:r>
                  <a:rPr lang="en-AU" dirty="0"/>
                  <a:t> is close to </a:t>
                </a:r>
                <a14:m>
                  <m:oMath xmlns:m="http://schemas.openxmlformats.org/officeDocument/2006/math">
                    <m:r>
                      <a:rPr lang="en-AU" i="1"/>
                      <m:t>𝜇</m:t>
                    </m:r>
                  </m:oMath>
                </a14:m>
                <a:r>
                  <a:rPr lang="en-AU" dirty="0"/>
                  <a:t> (data is similar)</a:t>
                </a:r>
                <a:endParaRPr lang="en-GB" dirty="0"/>
              </a:p>
              <a:p>
                <a14:m>
                  <m:oMath xmlns:m="http://schemas.openxmlformats.org/officeDocument/2006/math">
                    <m:r>
                      <a:rPr lang="en-AU" i="1"/>
                      <m:t>𝑠</m:t>
                    </m:r>
                  </m:oMath>
                </a14:m>
                <a:r>
                  <a:rPr lang="en-AU" dirty="0"/>
                  <a:t> is large (inconsistent data)</a:t>
                </a:r>
                <a:endParaRPr lang="en-GB" dirty="0"/>
              </a:p>
              <a:p>
                <a14:m>
                  <m:oMath xmlns:m="http://schemas.openxmlformats.org/officeDocument/2006/math">
                    <m:r>
                      <a:rPr lang="en-AU" i="1"/>
                      <m:t>𝑛</m:t>
                    </m:r>
                  </m:oMath>
                </a14:m>
                <a:r>
                  <a:rPr lang="en-AU" dirty="0"/>
                  <a:t> is small (few data points)</a:t>
                </a:r>
                <a:endParaRPr lang="en-GB" dirty="0"/>
              </a:p>
              <a:p>
                <a:pPr marL="0" indent="0">
                  <a:buNone/>
                </a:pPr>
                <a:r>
                  <a:rPr lang="en-AU" dirty="0"/>
                  <a:t>In all three of these cases, this should equate to </a:t>
                </a:r>
                <a:r>
                  <a:rPr lang="en-AU" i="1" dirty="0"/>
                  <a:t>less</a:t>
                </a:r>
                <a:r>
                  <a:rPr lang="en-AU" dirty="0"/>
                  <a:t> evidence against </a:t>
                </a:r>
                <a14:m>
                  <m:oMath xmlns:m="http://schemas.openxmlformats.org/officeDocument/2006/math">
                    <m:sSub>
                      <m:sSubPr>
                        <m:ctrlPr>
                          <a:rPr lang="en-GB" i="1"/>
                        </m:ctrlPr>
                      </m:sSubPr>
                      <m:e>
                        <m:r>
                          <m:rPr>
                            <m:sty m:val="p"/>
                          </m:rPr>
                          <a:rPr lang="en-AU"/>
                          <m:t>H</m:t>
                        </m:r>
                      </m:e>
                      <m:sub>
                        <m:r>
                          <a:rPr lang="en-AU" i="1"/>
                          <m:t>0</m:t>
                        </m:r>
                      </m:sub>
                    </m:sSub>
                  </m:oMath>
                </a14:m>
                <a:r>
                  <a:rPr lang="en-AU" dirty="0"/>
                  <a:t>.</a:t>
                </a:r>
                <a:endParaRPr lang="en-GB" dirty="0"/>
              </a:p>
              <a:p>
                <a:pPr marL="0" indent="0">
                  <a:buNone/>
                </a:pPr>
                <a:endParaRPr lang="en-GB"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200" y="1065046"/>
                <a:ext cx="10515600" cy="5111917"/>
              </a:xfrm>
              <a:blipFill>
                <a:blip r:embed="rId3"/>
                <a:stretch>
                  <a:fillRect l="-638" t="-2267"/>
                </a:stretch>
              </a:blipFill>
            </p:spPr>
            <p:txBody>
              <a:bodyPr/>
              <a:lstStyle/>
              <a:p>
                <a:r>
                  <a:rPr lang="en-GB">
                    <a:noFill/>
                  </a:rPr>
                  <a:t> </a:t>
                </a:r>
              </a:p>
            </p:txBody>
          </p:sp>
        </mc:Fallback>
      </mc:AlternateContent>
    </p:spTree>
    <p:extLst>
      <p:ext uri="{BB962C8B-B14F-4D97-AF65-F5344CB8AC3E}">
        <p14:creationId xmlns:p14="http://schemas.microsoft.com/office/powerpoint/2010/main" val="242337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669</Words>
  <Application>Microsoft Office PowerPoint</Application>
  <PresentationFormat>Widescreen</PresentationFormat>
  <Paragraphs>65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Introduction to One-Sample t-Tests</vt:lpstr>
      <vt:lpstr>Consider this hypothetical situation.</vt:lpstr>
      <vt:lpstr>PowerPoint Presentation</vt:lpstr>
      <vt:lpstr>PowerPoint Presentation</vt:lpstr>
      <vt:lpstr>PowerPoint Presentation</vt:lpstr>
      <vt:lpstr>PowerPoint Presentation</vt:lpstr>
      <vt:lpstr>PowerPoint Presentation</vt:lpstr>
      <vt:lpstr>PowerPoint Presentation</vt:lpstr>
      <vt:lpstr>Step 1 Calculate the test statistic, t. </vt:lpstr>
      <vt:lpstr>Step 2 Calculate the p-value. </vt:lpstr>
      <vt:lpstr>Step 3 Make your judgment on H_0.</vt:lpstr>
      <vt:lpstr>PowerPoint Presentation</vt:lpstr>
      <vt:lpstr>Activities</vt:lpstr>
    </vt:vector>
  </TitlesOfParts>
  <Company>London South Bank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Russell, Robert 5</dc:creator>
  <cp:lastModifiedBy>Russell, Robert 5</cp:lastModifiedBy>
  <cp:revision>4</cp:revision>
  <dcterms:created xsi:type="dcterms:W3CDTF">2019-12-09T15:02:05Z</dcterms:created>
  <dcterms:modified xsi:type="dcterms:W3CDTF">2019-12-09T15:26:39Z</dcterms:modified>
</cp:coreProperties>
</file>