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62" r:id="rId2"/>
  </p:sldMasterIdLst>
  <p:notesMasterIdLst>
    <p:notesMasterId r:id="rId18"/>
  </p:notesMasterIdLst>
  <p:handoutMasterIdLst>
    <p:handoutMasterId r:id="rId19"/>
  </p:handoutMasterIdLst>
  <p:sldIdLst>
    <p:sldId id="275" r:id="rId3"/>
    <p:sldId id="308" r:id="rId4"/>
    <p:sldId id="331" r:id="rId5"/>
    <p:sldId id="321" r:id="rId6"/>
    <p:sldId id="320" r:id="rId7"/>
    <p:sldId id="315" r:id="rId8"/>
    <p:sldId id="322" r:id="rId9"/>
    <p:sldId id="323" r:id="rId10"/>
    <p:sldId id="324" r:id="rId11"/>
    <p:sldId id="325" r:id="rId12"/>
    <p:sldId id="328" r:id="rId13"/>
    <p:sldId id="326" r:id="rId14"/>
    <p:sldId id="329" r:id="rId15"/>
    <p:sldId id="327" r:id="rId16"/>
    <p:sldId id="330" r:id="rId17"/>
  </p:sldIdLst>
  <p:sldSz cx="9144000" cy="6858000" type="screen4x3"/>
  <p:notesSz cx="9926638" cy="6797675"/>
  <p:defaultTextStyle>
    <a:defPPr>
      <a:defRPr lang="en-US"/>
    </a:defPPr>
    <a:lvl1pPr algn="l" defTabSz="912813" rtl="0" fontAlgn="base">
      <a:spcBef>
        <a:spcPct val="0"/>
      </a:spcBef>
      <a:spcAft>
        <a:spcPct val="0"/>
      </a:spcAft>
      <a:defRPr sz="1900" kern="1200">
        <a:solidFill>
          <a:schemeClr val="tx1"/>
        </a:solidFill>
        <a:latin typeface="Arial" charset="0"/>
        <a:ea typeface="+mn-ea"/>
        <a:cs typeface="Arial" charset="0"/>
      </a:defRPr>
    </a:lvl1pPr>
    <a:lvl2pPr marL="455613" indent="1588" algn="l" defTabSz="912813" rtl="0" fontAlgn="base">
      <a:spcBef>
        <a:spcPct val="0"/>
      </a:spcBef>
      <a:spcAft>
        <a:spcPct val="0"/>
      </a:spcAft>
      <a:defRPr sz="1900" kern="1200">
        <a:solidFill>
          <a:schemeClr val="tx1"/>
        </a:solidFill>
        <a:latin typeface="Arial" charset="0"/>
        <a:ea typeface="+mn-ea"/>
        <a:cs typeface="Arial" charset="0"/>
      </a:defRPr>
    </a:lvl2pPr>
    <a:lvl3pPr marL="912813" indent="1588" algn="l" defTabSz="912813" rtl="0" fontAlgn="base">
      <a:spcBef>
        <a:spcPct val="0"/>
      </a:spcBef>
      <a:spcAft>
        <a:spcPct val="0"/>
      </a:spcAft>
      <a:defRPr sz="1900" kern="1200">
        <a:solidFill>
          <a:schemeClr val="tx1"/>
        </a:solidFill>
        <a:latin typeface="Arial" charset="0"/>
        <a:ea typeface="+mn-ea"/>
        <a:cs typeface="Arial" charset="0"/>
      </a:defRPr>
    </a:lvl3pPr>
    <a:lvl4pPr marL="1370013" indent="1588" algn="l" defTabSz="912813" rtl="0" fontAlgn="base">
      <a:spcBef>
        <a:spcPct val="0"/>
      </a:spcBef>
      <a:spcAft>
        <a:spcPct val="0"/>
      </a:spcAft>
      <a:defRPr sz="1900" kern="1200">
        <a:solidFill>
          <a:schemeClr val="tx1"/>
        </a:solidFill>
        <a:latin typeface="Arial" charset="0"/>
        <a:ea typeface="+mn-ea"/>
        <a:cs typeface="Arial" charset="0"/>
      </a:defRPr>
    </a:lvl4pPr>
    <a:lvl5pPr marL="1827213" indent="1588" algn="l" defTabSz="912813"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e, Simon E" initials="LSE" lastIdx="1" clrIdx="0">
    <p:extLst>
      <p:ext uri="{19B8F6BF-5375-455C-9EA6-DF929625EA0E}">
        <p15:presenceInfo xmlns:p15="http://schemas.microsoft.com/office/powerpoint/2012/main" userId="Lambe, Simon E" providerId="None"/>
      </p:ext>
    </p:extLst>
  </p:cmAuthor>
  <p:cmAuthor id="2" name="Khanom, Nazmin 10" initials="KN1" lastIdx="2" clrIdx="1">
    <p:extLst>
      <p:ext uri="{19B8F6BF-5375-455C-9EA6-DF929625EA0E}">
        <p15:presenceInfo xmlns:p15="http://schemas.microsoft.com/office/powerpoint/2012/main" userId="S-1-5-21-2088055530-544594425-1827673623-283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1032"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1884" y="6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defTabSz="914377" fontAlgn="auto">
              <a:spcBef>
                <a:spcPts val="0"/>
              </a:spcBef>
              <a:spcAft>
                <a:spcPts val="0"/>
              </a:spcAft>
              <a:defRPr sz="1200">
                <a:latin typeface="+mn-lt"/>
                <a:cs typeface="+mn-cs"/>
              </a:defRPr>
            </a:lvl1pPr>
          </a:lstStyle>
          <a:p>
            <a:pPr>
              <a:defRPr/>
            </a:pPr>
            <a:fld id="{2E0BE447-F7AD-4E80-BB8A-0744DE663795}" type="datetimeFigureOut">
              <a:rPr lang="en-US"/>
              <a:pPr>
                <a:defRPr/>
              </a:pPr>
              <a:t>6/25/2020</a:t>
            </a:fld>
            <a:endParaRPr lang="en-GB"/>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defTabSz="914377" fontAlgn="auto">
              <a:spcBef>
                <a:spcPts val="0"/>
              </a:spcBef>
              <a:spcAft>
                <a:spcPts val="0"/>
              </a:spcAft>
              <a:defRPr sz="1200">
                <a:latin typeface="+mn-lt"/>
                <a:cs typeface="+mn-cs"/>
              </a:defRPr>
            </a:lvl1pPr>
          </a:lstStyle>
          <a:p>
            <a:pPr>
              <a:defRPr/>
            </a:pPr>
            <a:fld id="{863D6A2B-4732-4F89-A28A-BFDE69C508B6}" type="slidenum">
              <a:rPr lang="en-GB"/>
              <a:pPr>
                <a:defRPr/>
              </a:pPr>
              <a:t>‹#›</a:t>
            </a:fld>
            <a:endParaRPr lang="en-GB"/>
          </a:p>
        </p:txBody>
      </p:sp>
    </p:spTree>
    <p:extLst>
      <p:ext uri="{BB962C8B-B14F-4D97-AF65-F5344CB8AC3E}">
        <p14:creationId xmlns:p14="http://schemas.microsoft.com/office/powerpoint/2010/main" val="1256974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625" cy="341351"/>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621696" y="1"/>
            <a:ext cx="4302625" cy="341351"/>
          </a:xfrm>
          <a:prstGeom prst="rect">
            <a:avLst/>
          </a:prstGeom>
        </p:spPr>
        <p:txBody>
          <a:bodyPr vert="horz" lIns="91440" tIns="45720" rIns="91440" bIns="45720" rtlCol="0"/>
          <a:lstStyle>
            <a:lvl1pPr algn="r" defTabSz="914377" fontAlgn="auto">
              <a:spcBef>
                <a:spcPts val="0"/>
              </a:spcBef>
              <a:spcAft>
                <a:spcPts val="0"/>
              </a:spcAft>
              <a:defRPr sz="1200">
                <a:latin typeface="+mn-lt"/>
                <a:cs typeface="+mn-cs"/>
              </a:defRPr>
            </a:lvl1pPr>
          </a:lstStyle>
          <a:p>
            <a:pPr>
              <a:defRPr/>
            </a:pPr>
            <a:fld id="{383257E4-D33E-4A64-945C-1EECA9E6C744}" type="datetimeFigureOut">
              <a:rPr lang="en-GB"/>
              <a:pPr>
                <a:defRPr/>
              </a:pPr>
              <a:t>25/06/2020</a:t>
            </a:fld>
            <a:endParaRPr lang="en-GB" dirty="0"/>
          </a:p>
        </p:txBody>
      </p:sp>
      <p:sp>
        <p:nvSpPr>
          <p:cNvPr id="4" name="Slide Image Placeholder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6456324"/>
            <a:ext cx="4302625" cy="341351"/>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621696" y="6456324"/>
            <a:ext cx="4302625" cy="341351"/>
          </a:xfrm>
          <a:prstGeom prst="rect">
            <a:avLst/>
          </a:prstGeom>
        </p:spPr>
        <p:txBody>
          <a:bodyPr vert="horz" lIns="91440" tIns="45720" rIns="91440" bIns="45720" rtlCol="0" anchor="b"/>
          <a:lstStyle>
            <a:lvl1pPr algn="r" defTabSz="914377" fontAlgn="auto">
              <a:spcBef>
                <a:spcPts val="0"/>
              </a:spcBef>
              <a:spcAft>
                <a:spcPts val="0"/>
              </a:spcAft>
              <a:defRPr sz="1200">
                <a:latin typeface="+mn-lt"/>
                <a:cs typeface="+mn-cs"/>
              </a:defRPr>
            </a:lvl1pPr>
          </a:lstStyle>
          <a:p>
            <a:pPr>
              <a:defRPr/>
            </a:pPr>
            <a:fld id="{CBD4C506-B98D-4FF3-898D-7BEE8D6BA651}" type="slidenum">
              <a:rPr lang="en-GB"/>
              <a:pPr>
                <a:defRPr/>
              </a:pPr>
              <a:t>‹#›</a:t>
            </a:fld>
            <a:endParaRPr lang="en-GB" dirty="0"/>
          </a:p>
        </p:txBody>
      </p:sp>
    </p:spTree>
    <p:extLst>
      <p:ext uri="{BB962C8B-B14F-4D97-AF65-F5344CB8AC3E}">
        <p14:creationId xmlns:p14="http://schemas.microsoft.com/office/powerpoint/2010/main" val="1538111886"/>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68445"/>
            <a:ext cx="7772400" cy="1078598"/>
          </a:xfrm>
        </p:spPr>
        <p:txBody>
          <a:bodyPr/>
          <a:lstStyle>
            <a:lvl1pPr algn="ctr">
              <a:defRPr>
                <a:solidFill>
                  <a:schemeClr val="tx2"/>
                </a:solidFill>
                <a:latin typeface="Helvetica"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3454901"/>
            <a:ext cx="6400800" cy="935955"/>
          </a:xfrm>
        </p:spPr>
        <p:txBody>
          <a:bodyPr/>
          <a:lstStyle>
            <a:lvl1pPr marL="0" indent="0" algn="ctr">
              <a:buNone/>
              <a:defRPr sz="3200">
                <a:solidFill>
                  <a:schemeClr val="tx1">
                    <a:tint val="75000"/>
                  </a:schemeClr>
                </a:solidFill>
                <a:latin typeface="Helvetica"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latin typeface="Helvetica" pitchFamily="34" charset="0"/>
              </a:defRPr>
            </a:lvl1pPr>
          </a:lstStyle>
          <a:p>
            <a:r>
              <a:rPr lang="en-US" dirty="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solidFill>
                  <a:schemeClr val="tx2"/>
                </a:solidFill>
                <a:latin typeface="Helvetica"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000">
                <a:latin typeface="Helvetica" pitchFamily="34" charset="0"/>
              </a:defRPr>
            </a:lvl1pPr>
            <a:lvl2pPr>
              <a:defRPr sz="1600">
                <a:latin typeface="Helvetica" pitchFamily="34" charset="0"/>
              </a:defRPr>
            </a:lvl2pPr>
            <a:lvl3pPr>
              <a:defRPr sz="1400">
                <a:latin typeface="Helvetica" pitchFamily="34" charset="0"/>
              </a:defRPr>
            </a:lvl3pPr>
            <a:lvl4pPr>
              <a:defRPr sz="1200">
                <a:latin typeface="Helvetica" pitchFamily="34" charset="0"/>
              </a:defRPr>
            </a:lvl4pPr>
            <a:lvl5pPr>
              <a:defRPr sz="1200">
                <a:latin typeface="Helvetic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3" name="Content Placeholder 2"/>
          <p:cNvSpPr>
            <a:spLocks noGrp="1"/>
          </p:cNvSpPr>
          <p:nvPr>
            <p:ph sz="half" idx="1"/>
          </p:nvPr>
        </p:nvSpPr>
        <p:spPr>
          <a:xfrm>
            <a:off x="457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57280"/>
            <a:ext cx="7772400" cy="1362075"/>
          </a:xfrm>
        </p:spPr>
        <p:txBody>
          <a:bodyPr anchor="t"/>
          <a:lstStyle>
            <a:lvl1pPr algn="l">
              <a:defRPr sz="4000" b="1" cap="all">
                <a:solidFill>
                  <a:schemeClr val="tx2"/>
                </a:solidFill>
                <a:latin typeface="Helvetica"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722313" y="1457093"/>
            <a:ext cx="7772400" cy="1500187"/>
          </a:xfrm>
        </p:spPr>
        <p:txBody>
          <a:bodyPr anchor="b"/>
          <a:lstStyle>
            <a:lvl1pPr marL="0" indent="0">
              <a:buNone/>
              <a:defRPr sz="2800">
                <a:solidFill>
                  <a:schemeClr val="tx1">
                    <a:tint val="75000"/>
                  </a:schemeClr>
                </a:solidFill>
                <a:latin typeface="Helvetica" pitchFamily="34" charset="0"/>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a:t>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latin typeface="Helvetica" pitchFamily="34" charset="0"/>
              </a:defRPr>
            </a:lvl1pPr>
          </a:lstStyle>
          <a:p>
            <a:r>
              <a:rPr lang="en-US"/>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ctrTitle"/>
          </p:nvPr>
        </p:nvSpPr>
        <p:spPr>
          <a:xfrm>
            <a:off x="685800" y="2268445"/>
            <a:ext cx="7772400" cy="1078598"/>
          </a:xfrm>
        </p:spPr>
        <p:txBody>
          <a:bodyPr/>
          <a:lstStyle>
            <a:lvl1pPr algn="ctr">
              <a:defRPr>
                <a:solidFill>
                  <a:schemeClr val="tx2"/>
                </a:solidFill>
                <a:latin typeface="Helvetica" pitchFamily="34" charset="0"/>
              </a:defRPr>
            </a:lvl1pPr>
          </a:lstStyle>
          <a:p>
            <a:r>
              <a:rPr lang="en-US" dirty="0"/>
              <a:t>Click to edit Master title style</a:t>
            </a:r>
            <a:endParaRPr lang="en-GB" dirty="0"/>
          </a:p>
        </p:txBody>
      </p:sp>
      <p:sp>
        <p:nvSpPr>
          <p:cNvPr id="5" name="Subtitle 2"/>
          <p:cNvSpPr>
            <a:spLocks noGrp="1"/>
          </p:cNvSpPr>
          <p:nvPr>
            <p:ph type="subTitle" idx="1"/>
          </p:nvPr>
        </p:nvSpPr>
        <p:spPr>
          <a:xfrm>
            <a:off x="1371600" y="3454901"/>
            <a:ext cx="6400800" cy="935955"/>
          </a:xfrm>
        </p:spPr>
        <p:txBody>
          <a:bodyPr/>
          <a:lstStyle>
            <a:lvl1pPr marL="0" indent="0" algn="ctr">
              <a:buNone/>
              <a:defRPr sz="3200">
                <a:solidFill>
                  <a:schemeClr val="tx1">
                    <a:tint val="75000"/>
                  </a:schemeClr>
                </a:solidFill>
                <a:latin typeface="Helvetica"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dirty="0"/>
              <a:t>Click to edit Master subtitle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solidFill>
                  <a:schemeClr val="tx2"/>
                </a:solidFill>
                <a:latin typeface="Helvetica"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1800">
                <a:latin typeface="Helvetica" pitchFamily="34" charset="0"/>
              </a:defRPr>
            </a:lvl1pPr>
            <a:lvl2pPr>
              <a:defRPr sz="1400">
                <a:latin typeface="Helvetica" pitchFamily="34" charset="0"/>
              </a:defRPr>
            </a:lvl2pPr>
            <a:lvl3pPr>
              <a:defRPr sz="1200">
                <a:latin typeface="Helvetica" pitchFamily="34" charset="0"/>
              </a:defRPr>
            </a:lvl3pPr>
            <a:lvl4pPr>
              <a:defRPr sz="1100">
                <a:latin typeface="Helvetica" pitchFamily="34" charset="0"/>
              </a:defRPr>
            </a:lvl4pPr>
            <a:lvl5pPr>
              <a:defRPr sz="1100">
                <a:latin typeface="Helvetic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2957280"/>
            <a:ext cx="7772400" cy="1362075"/>
          </a:xfrm>
        </p:spPr>
        <p:txBody>
          <a:bodyPr anchor="t"/>
          <a:lstStyle>
            <a:lvl1pPr algn="l">
              <a:defRPr sz="4000" b="1" cap="all">
                <a:solidFill>
                  <a:schemeClr val="tx2"/>
                </a:solidFill>
                <a:latin typeface="Helvetica" pitchFamily="34" charset="0"/>
              </a:defRPr>
            </a:lvl1pPr>
          </a:lstStyle>
          <a:p>
            <a:r>
              <a:rPr lang="en-US"/>
              <a:t>Click to edit Master title style</a:t>
            </a:r>
            <a:endParaRPr lang="en-GB" dirty="0"/>
          </a:p>
        </p:txBody>
      </p:sp>
      <p:sp>
        <p:nvSpPr>
          <p:cNvPr id="5" name="Text Placeholder 2"/>
          <p:cNvSpPr>
            <a:spLocks noGrp="1"/>
          </p:cNvSpPr>
          <p:nvPr>
            <p:ph type="body" idx="1"/>
          </p:nvPr>
        </p:nvSpPr>
        <p:spPr>
          <a:xfrm>
            <a:off x="722313" y="1457093"/>
            <a:ext cx="7772400" cy="1500187"/>
          </a:xfrm>
        </p:spPr>
        <p:txBody>
          <a:bodyPr anchor="b"/>
          <a:lstStyle>
            <a:lvl1pPr marL="0" indent="0">
              <a:buNone/>
              <a:defRPr sz="2800">
                <a:solidFill>
                  <a:schemeClr val="tx1">
                    <a:tint val="75000"/>
                  </a:schemeClr>
                </a:solidFill>
                <a:latin typeface="Helvetica" pitchFamily="34" charset="0"/>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01650"/>
          </a:xfrm>
          <a:prstGeom prst="rect">
            <a:avLst/>
          </a:prstGeom>
          <a:noFill/>
          <a:ln w="9525">
            <a:noFill/>
            <a:miter lim="800000"/>
            <a:headEnd/>
            <a:tailEnd/>
          </a:ln>
        </p:spPr>
        <p:txBody>
          <a:bodyPr vert="horz" wrap="square" lIns="121914" tIns="60957" rIns="121914" bIns="60957"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955675"/>
            <a:ext cx="8229600" cy="4692650"/>
          </a:xfrm>
          <a:prstGeom prst="rect">
            <a:avLst/>
          </a:prstGeom>
          <a:noFill/>
          <a:ln w="9525">
            <a:noFill/>
            <a:miter lim="800000"/>
            <a:headEnd/>
            <a:tailEnd/>
          </a:ln>
        </p:spPr>
        <p:txBody>
          <a:bodyPr vert="horz" wrap="square" lIns="121914" tIns="60957" rIns="121914" bIns="60957"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7" descr="LSBU_crest_colour.png"/>
          <p:cNvPicPr>
            <a:picLocks noChangeAspect="1"/>
          </p:cNvPicPr>
          <p:nvPr/>
        </p:nvPicPr>
        <p:blipFill>
          <a:blip r:embed="rId7" cstate="print"/>
          <a:srcRect l="23177" t="32869" r="23802" b="32387"/>
          <a:stretch>
            <a:fillRect/>
          </a:stretch>
        </p:blipFill>
        <p:spPr bwMode="auto">
          <a:xfrm>
            <a:off x="6280150" y="5545138"/>
            <a:ext cx="2384425" cy="1104900"/>
          </a:xfrm>
          <a:prstGeom prst="rect">
            <a:avLst/>
          </a:prstGeom>
          <a:noFill/>
          <a:ln w="9525">
            <a:noFill/>
            <a:miter lim="800000"/>
            <a:headEnd/>
            <a:tailEnd/>
          </a:ln>
        </p:spPr>
      </p:pic>
      <p:pic>
        <p:nvPicPr>
          <p:cNvPr id="1029" name="Picture 2"/>
          <p:cNvPicPr>
            <a:picLocks noChangeAspect="1" noChangeArrowheads="1"/>
          </p:cNvPicPr>
          <p:nvPr/>
        </p:nvPicPr>
        <p:blipFill>
          <a:blip r:embed="rId8" cstate="print"/>
          <a:srcRect l="9767" t="45171" r="10625" b="45947"/>
          <a:stretch>
            <a:fillRect/>
          </a:stretch>
        </p:blipFill>
        <p:spPr bwMode="auto">
          <a:xfrm>
            <a:off x="479425" y="6121400"/>
            <a:ext cx="4386263" cy="346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Lst>
  <p:txStyles>
    <p:titleStyle>
      <a:lvl1pPr algn="l" rtl="0" eaLnBrk="1" fontAlgn="base" hangingPunct="1">
        <a:spcBef>
          <a:spcPct val="0"/>
        </a:spcBef>
        <a:spcAft>
          <a:spcPct val="0"/>
        </a:spcAft>
        <a:defRPr sz="3600" kern="1200">
          <a:solidFill>
            <a:schemeClr val="tx2"/>
          </a:solidFill>
          <a:latin typeface="Helvetica" pitchFamily="34" charset="0"/>
          <a:ea typeface="ＭＳ Ｐゴシック" charset="0"/>
          <a:cs typeface="+mj-cs"/>
        </a:defRPr>
      </a:lvl1pPr>
      <a:lvl2pPr algn="l" rtl="0" eaLnBrk="1" fontAlgn="base" hangingPunct="1">
        <a:spcBef>
          <a:spcPct val="0"/>
        </a:spcBef>
        <a:spcAft>
          <a:spcPct val="0"/>
        </a:spcAft>
        <a:defRPr sz="3600">
          <a:solidFill>
            <a:schemeClr val="tx2"/>
          </a:solidFill>
          <a:latin typeface="Helvetica" pitchFamily="34" charset="0"/>
          <a:ea typeface="ＭＳ Ｐゴシック" charset="0"/>
        </a:defRPr>
      </a:lvl2pPr>
      <a:lvl3pPr algn="l" rtl="0" eaLnBrk="1" fontAlgn="base" hangingPunct="1">
        <a:spcBef>
          <a:spcPct val="0"/>
        </a:spcBef>
        <a:spcAft>
          <a:spcPct val="0"/>
        </a:spcAft>
        <a:defRPr sz="3600">
          <a:solidFill>
            <a:schemeClr val="tx2"/>
          </a:solidFill>
          <a:latin typeface="Helvetica" pitchFamily="34" charset="0"/>
          <a:ea typeface="ＭＳ Ｐゴシック" charset="0"/>
        </a:defRPr>
      </a:lvl3pPr>
      <a:lvl4pPr algn="l" rtl="0" eaLnBrk="1" fontAlgn="base" hangingPunct="1">
        <a:spcBef>
          <a:spcPct val="0"/>
        </a:spcBef>
        <a:spcAft>
          <a:spcPct val="0"/>
        </a:spcAft>
        <a:defRPr sz="3600">
          <a:solidFill>
            <a:schemeClr val="tx2"/>
          </a:solidFill>
          <a:latin typeface="Helvetica" pitchFamily="34" charset="0"/>
          <a:ea typeface="ＭＳ Ｐゴシック" charset="0"/>
        </a:defRPr>
      </a:lvl4pPr>
      <a:lvl5pPr algn="l" rtl="0" eaLnBrk="1" fontAlgn="base" hangingPunct="1">
        <a:spcBef>
          <a:spcPct val="0"/>
        </a:spcBef>
        <a:spcAft>
          <a:spcPct val="0"/>
        </a:spcAft>
        <a:defRPr sz="3600">
          <a:solidFill>
            <a:schemeClr val="tx2"/>
          </a:solidFill>
          <a:latin typeface="Helvetica" pitchFamily="34" charset="0"/>
          <a:ea typeface="ＭＳ Ｐゴシック" charset="0"/>
        </a:defRPr>
      </a:lvl5pPr>
      <a:lvl6pPr marL="609570" algn="ctr" rtl="0" eaLnBrk="1" fontAlgn="base" hangingPunct="1">
        <a:spcBef>
          <a:spcPct val="0"/>
        </a:spcBef>
        <a:spcAft>
          <a:spcPct val="0"/>
        </a:spcAft>
        <a:defRPr sz="5900">
          <a:solidFill>
            <a:schemeClr val="tx1"/>
          </a:solidFill>
          <a:latin typeface="Calibri" pitchFamily="34" charset="0"/>
        </a:defRPr>
      </a:lvl6pPr>
      <a:lvl7pPr marL="1219140" algn="ctr" rtl="0" eaLnBrk="1" fontAlgn="base" hangingPunct="1">
        <a:spcBef>
          <a:spcPct val="0"/>
        </a:spcBef>
        <a:spcAft>
          <a:spcPct val="0"/>
        </a:spcAft>
        <a:defRPr sz="5900">
          <a:solidFill>
            <a:schemeClr val="tx1"/>
          </a:solidFill>
          <a:latin typeface="Calibri" pitchFamily="34" charset="0"/>
        </a:defRPr>
      </a:lvl7pPr>
      <a:lvl8pPr marL="1828709" algn="ctr" rtl="0" eaLnBrk="1" fontAlgn="base" hangingPunct="1">
        <a:spcBef>
          <a:spcPct val="0"/>
        </a:spcBef>
        <a:spcAft>
          <a:spcPct val="0"/>
        </a:spcAft>
        <a:defRPr sz="5900">
          <a:solidFill>
            <a:schemeClr val="tx1"/>
          </a:solidFill>
          <a:latin typeface="Calibri" pitchFamily="34" charset="0"/>
        </a:defRPr>
      </a:lvl8pPr>
      <a:lvl9pPr marL="2438278" algn="ctr" rtl="0" eaLnBrk="1" fontAlgn="base" hangingPunct="1">
        <a:spcBef>
          <a:spcPct val="0"/>
        </a:spcBef>
        <a:spcAft>
          <a:spcPct val="0"/>
        </a:spcAft>
        <a:defRPr sz="5900">
          <a:solidFill>
            <a:schemeClr val="tx1"/>
          </a:solidFill>
          <a:latin typeface="Calibri" pitchFamily="34" charset="0"/>
        </a:defRPr>
      </a:lvl9pPr>
    </p:titleStyle>
    <p:bodyStyle>
      <a:lvl1pPr marL="455613" indent="-455613" algn="l" rtl="0" eaLnBrk="1" fontAlgn="base" hangingPunct="1">
        <a:spcBef>
          <a:spcPct val="20000"/>
        </a:spcBef>
        <a:spcAft>
          <a:spcPct val="0"/>
        </a:spcAft>
        <a:buFont typeface="Arial" charset="0"/>
        <a:buChar char="•"/>
        <a:defRPr sz="2000" kern="1200">
          <a:solidFill>
            <a:schemeClr val="tx1"/>
          </a:solidFill>
          <a:latin typeface="Helvetica" pitchFamily="34" charset="0"/>
          <a:ea typeface="ＭＳ Ｐゴシック" charset="0"/>
          <a:cs typeface="+mn-cs"/>
        </a:defRPr>
      </a:lvl1pPr>
      <a:lvl2pPr marL="989013" indent="-379413" algn="l" rtl="0" eaLnBrk="1" fontAlgn="base" hangingPunct="1">
        <a:spcBef>
          <a:spcPct val="20000"/>
        </a:spcBef>
        <a:spcAft>
          <a:spcPct val="0"/>
        </a:spcAft>
        <a:buFont typeface="Arial" charset="0"/>
        <a:buChar char="–"/>
        <a:defRPr kern="1200">
          <a:solidFill>
            <a:schemeClr val="tx1"/>
          </a:solidFill>
          <a:latin typeface="Helvetica" pitchFamily="34" charset="0"/>
          <a:ea typeface="ＭＳ Ｐゴシック" charset="0"/>
          <a:cs typeface="+mn-cs"/>
        </a:defRPr>
      </a:lvl2pPr>
      <a:lvl3pPr marL="1522413" indent="-303213" algn="l" rtl="0" eaLnBrk="1" fontAlgn="base" hangingPunct="1">
        <a:spcBef>
          <a:spcPct val="20000"/>
        </a:spcBef>
        <a:spcAft>
          <a:spcPct val="0"/>
        </a:spcAft>
        <a:buFont typeface="Arial" charset="0"/>
        <a:buChar char="•"/>
        <a:defRPr sz="1400" kern="1200">
          <a:solidFill>
            <a:schemeClr val="tx1"/>
          </a:solidFill>
          <a:latin typeface="Helvetica" pitchFamily="34" charset="0"/>
          <a:ea typeface="ＭＳ Ｐゴシック" charset="0"/>
          <a:cs typeface="+mn-cs"/>
        </a:defRPr>
      </a:lvl3pPr>
      <a:lvl4pPr marL="2132013" indent="-303213" algn="l" rtl="0" eaLnBrk="1" fontAlgn="base" hangingPunct="1">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4pPr>
      <a:lvl5pPr marL="2741613" indent="-303213" algn="l" rtl="0" eaLnBrk="1" fontAlgn="base" hangingPunct="1">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501650"/>
          </a:xfrm>
          <a:prstGeom prst="rect">
            <a:avLst/>
          </a:prstGeom>
          <a:noFill/>
          <a:ln w="9525">
            <a:noFill/>
            <a:miter lim="800000"/>
            <a:headEnd/>
            <a:tailEnd/>
          </a:ln>
        </p:spPr>
        <p:txBody>
          <a:bodyPr vert="horz" wrap="square" lIns="121914" tIns="60957" rIns="121914" bIns="60957"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457200" y="962025"/>
            <a:ext cx="8229600" cy="4694238"/>
          </a:xfrm>
          <a:prstGeom prst="rect">
            <a:avLst/>
          </a:prstGeom>
          <a:noFill/>
          <a:ln w="9525">
            <a:noFill/>
            <a:miter lim="800000"/>
            <a:headEnd/>
            <a:tailEnd/>
          </a:ln>
        </p:spPr>
        <p:txBody>
          <a:bodyPr vert="horz" wrap="square" lIns="121914" tIns="60957" rIns="121914" bIns="6095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Lst>
  <p:txStyles>
    <p:titleStyle>
      <a:lvl1pPr algn="l" rtl="0" eaLnBrk="0" fontAlgn="base" hangingPunct="0">
        <a:spcBef>
          <a:spcPct val="0"/>
        </a:spcBef>
        <a:spcAft>
          <a:spcPct val="0"/>
        </a:spcAft>
        <a:defRPr sz="3600" kern="1200">
          <a:solidFill>
            <a:schemeClr val="tx2"/>
          </a:solidFill>
          <a:latin typeface="Helvetica" pitchFamily="34" charset="0"/>
          <a:ea typeface="ＭＳ Ｐゴシック" charset="0"/>
          <a:cs typeface="+mj-cs"/>
        </a:defRPr>
      </a:lvl1pPr>
      <a:lvl2pPr algn="l" rtl="0" eaLnBrk="0" fontAlgn="base" hangingPunct="0">
        <a:spcBef>
          <a:spcPct val="0"/>
        </a:spcBef>
        <a:spcAft>
          <a:spcPct val="0"/>
        </a:spcAft>
        <a:defRPr sz="3600">
          <a:solidFill>
            <a:schemeClr val="tx2"/>
          </a:solidFill>
          <a:latin typeface="Helvetica" pitchFamily="34" charset="0"/>
          <a:ea typeface="ＭＳ Ｐゴシック" charset="0"/>
        </a:defRPr>
      </a:lvl2pPr>
      <a:lvl3pPr algn="l" rtl="0" eaLnBrk="0" fontAlgn="base" hangingPunct="0">
        <a:spcBef>
          <a:spcPct val="0"/>
        </a:spcBef>
        <a:spcAft>
          <a:spcPct val="0"/>
        </a:spcAft>
        <a:defRPr sz="3600">
          <a:solidFill>
            <a:schemeClr val="tx2"/>
          </a:solidFill>
          <a:latin typeface="Helvetica" pitchFamily="34" charset="0"/>
          <a:ea typeface="ＭＳ Ｐゴシック" charset="0"/>
        </a:defRPr>
      </a:lvl3pPr>
      <a:lvl4pPr algn="l" rtl="0" eaLnBrk="0" fontAlgn="base" hangingPunct="0">
        <a:spcBef>
          <a:spcPct val="0"/>
        </a:spcBef>
        <a:spcAft>
          <a:spcPct val="0"/>
        </a:spcAft>
        <a:defRPr sz="3600">
          <a:solidFill>
            <a:schemeClr val="tx2"/>
          </a:solidFill>
          <a:latin typeface="Helvetica" pitchFamily="34" charset="0"/>
          <a:ea typeface="ＭＳ Ｐゴシック" charset="0"/>
        </a:defRPr>
      </a:lvl4pPr>
      <a:lvl5pPr algn="l" rtl="0" eaLnBrk="0" fontAlgn="base" hangingPunct="0">
        <a:spcBef>
          <a:spcPct val="0"/>
        </a:spcBef>
        <a:spcAft>
          <a:spcPct val="0"/>
        </a:spcAft>
        <a:defRPr sz="3600">
          <a:solidFill>
            <a:schemeClr val="tx2"/>
          </a:solidFill>
          <a:latin typeface="Helvetica" pitchFamily="34" charset="0"/>
          <a:ea typeface="ＭＳ Ｐゴシック" charset="0"/>
        </a:defRPr>
      </a:lvl5pPr>
      <a:lvl6pPr marL="609570" algn="ctr" rtl="0" fontAlgn="base">
        <a:spcBef>
          <a:spcPct val="0"/>
        </a:spcBef>
        <a:spcAft>
          <a:spcPct val="0"/>
        </a:spcAft>
        <a:defRPr sz="5900">
          <a:solidFill>
            <a:schemeClr val="tx1"/>
          </a:solidFill>
          <a:latin typeface="Calibri" pitchFamily="34" charset="0"/>
        </a:defRPr>
      </a:lvl6pPr>
      <a:lvl7pPr marL="1219140" algn="ctr" rtl="0" fontAlgn="base">
        <a:spcBef>
          <a:spcPct val="0"/>
        </a:spcBef>
        <a:spcAft>
          <a:spcPct val="0"/>
        </a:spcAft>
        <a:defRPr sz="5900">
          <a:solidFill>
            <a:schemeClr val="tx1"/>
          </a:solidFill>
          <a:latin typeface="Calibri" pitchFamily="34" charset="0"/>
        </a:defRPr>
      </a:lvl7pPr>
      <a:lvl8pPr marL="1828709" algn="ctr" rtl="0" fontAlgn="base">
        <a:spcBef>
          <a:spcPct val="0"/>
        </a:spcBef>
        <a:spcAft>
          <a:spcPct val="0"/>
        </a:spcAft>
        <a:defRPr sz="5900">
          <a:solidFill>
            <a:schemeClr val="tx1"/>
          </a:solidFill>
          <a:latin typeface="Calibri" pitchFamily="34" charset="0"/>
        </a:defRPr>
      </a:lvl8pPr>
      <a:lvl9pPr marL="2438278" algn="ctr" rtl="0" fontAlgn="base">
        <a:spcBef>
          <a:spcPct val="0"/>
        </a:spcBef>
        <a:spcAft>
          <a:spcPct val="0"/>
        </a:spcAft>
        <a:defRPr sz="5900">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charset="0"/>
        <a:buChar char="•"/>
        <a:defRPr sz="2000" kern="1200">
          <a:solidFill>
            <a:schemeClr val="tx1"/>
          </a:solidFill>
          <a:latin typeface="Helvetica" pitchFamily="34" charset="0"/>
          <a:ea typeface="ＭＳ Ｐゴシック" charset="0"/>
          <a:cs typeface="+mn-cs"/>
        </a:defRPr>
      </a:lvl1pPr>
      <a:lvl2pPr marL="989013" indent="-379413" algn="l" rtl="0" eaLnBrk="0" fontAlgn="base" hangingPunct="0">
        <a:spcBef>
          <a:spcPct val="20000"/>
        </a:spcBef>
        <a:spcAft>
          <a:spcPct val="0"/>
        </a:spcAft>
        <a:buFont typeface="Arial" charset="0"/>
        <a:buChar char="–"/>
        <a:defRPr kern="1200">
          <a:solidFill>
            <a:schemeClr val="tx1"/>
          </a:solidFill>
          <a:latin typeface="Helvetica" pitchFamily="34" charset="0"/>
          <a:ea typeface="ＭＳ Ｐゴシック" charset="0"/>
          <a:cs typeface="+mn-cs"/>
        </a:defRPr>
      </a:lvl2pPr>
      <a:lvl3pPr marL="1522413" indent="-303213" algn="l" rtl="0" eaLnBrk="0" fontAlgn="base" hangingPunct="0">
        <a:spcBef>
          <a:spcPct val="20000"/>
        </a:spcBef>
        <a:spcAft>
          <a:spcPct val="0"/>
        </a:spcAft>
        <a:buFont typeface="Arial" charset="0"/>
        <a:buChar char="•"/>
        <a:defRPr sz="1400" kern="1200">
          <a:solidFill>
            <a:schemeClr val="tx1"/>
          </a:solidFill>
          <a:latin typeface="Helvetica" pitchFamily="34" charset="0"/>
          <a:ea typeface="ＭＳ Ｐゴシック" charset="0"/>
          <a:cs typeface="+mn-cs"/>
        </a:defRPr>
      </a:lvl3pPr>
      <a:lvl4pPr marL="2132013" indent="-303213" algn="l" rtl="0" eaLnBrk="0" fontAlgn="base" hangingPunct="0">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4pPr>
      <a:lvl5pPr marL="2741613" indent="-303213" algn="l" rtl="0" eaLnBrk="0" fontAlgn="base" hangingPunct="0">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417" y="2202184"/>
            <a:ext cx="8627165" cy="1078598"/>
          </a:xfrm>
        </p:spPr>
        <p:txBody>
          <a:bodyPr/>
          <a:lstStyle/>
          <a:p>
            <a:r>
              <a:rPr lang="en-GB" dirty="0" smtClean="0"/>
              <a:t>Recognising </a:t>
            </a:r>
            <a:r>
              <a:rPr lang="en-GB" dirty="0"/>
              <a:t>Quality Literature Reviews</a:t>
            </a:r>
            <a:endParaRPr lang="en-US" dirty="0"/>
          </a:p>
        </p:txBody>
      </p:sp>
      <p:sp>
        <p:nvSpPr>
          <p:cNvPr id="3" name="Subtitle 2"/>
          <p:cNvSpPr>
            <a:spLocks noGrp="1"/>
          </p:cNvSpPr>
          <p:nvPr>
            <p:ph type="subTitle" idx="1"/>
          </p:nvPr>
        </p:nvSpPr>
        <p:spPr/>
        <p:txBody>
          <a:bodyPr/>
          <a:lstStyle/>
          <a:p>
            <a:r>
              <a:rPr lang="en-GB" dirty="0"/>
              <a:t>Learning Development</a:t>
            </a:r>
          </a:p>
        </p:txBody>
      </p:sp>
    </p:spTree>
    <p:extLst>
      <p:ext uri="{BB962C8B-B14F-4D97-AF65-F5344CB8AC3E}">
        <p14:creationId xmlns:p14="http://schemas.microsoft.com/office/powerpoint/2010/main" val="863367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3</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lvl="0" indent="0" algn="just">
              <a:lnSpc>
                <a:spcPct val="150000"/>
              </a:lnSpc>
              <a:buNone/>
            </a:pPr>
            <a:r>
              <a:rPr lang="en-GB" dirty="0"/>
              <a:t>Broadly speaking, there is consensus within the literature that there are three key parameters to measuring the success of a project: quality, cost and time, referred to as the ‘Golden Triangle’ of project management or as the ‘dimensions of success’ for information systems.’ As such, a project always begins with the requirements of the people: the users, stakeholders and the project team itself. Indeed, it has been noted that there are six key areas to managing a project: first setting up the project, then managing the schedule, the finances, the benefits, the risks, opportunities and issues, and, finally, seeking independent review.</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5494140"/>
            <a:ext cx="8229600" cy="609600"/>
          </a:xfrm>
        </p:spPr>
        <p:txBody>
          <a:bodyPr/>
          <a:lstStyle/>
          <a:p>
            <a:pPr marL="0" indent="0" algn="ctr">
              <a:buNone/>
            </a:pPr>
            <a:r>
              <a:rPr lang="en-GB" sz="2400" b="1" dirty="0"/>
              <a:t>Is this a good or bad example of a literature review?  </a:t>
            </a:r>
          </a:p>
        </p:txBody>
      </p:sp>
    </p:spTree>
    <p:extLst>
      <p:ext uri="{BB962C8B-B14F-4D97-AF65-F5344CB8AC3E}">
        <p14:creationId xmlns:p14="http://schemas.microsoft.com/office/powerpoint/2010/main" val="876320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3</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lvl="0" indent="0" algn="just">
              <a:lnSpc>
                <a:spcPct val="150000"/>
              </a:lnSpc>
              <a:buNone/>
            </a:pPr>
            <a:r>
              <a:rPr lang="en-GB" dirty="0"/>
              <a:t>Broadly speaking, there is consensus within the literature that there are three key parameters to measuring the success of a project: quality, cost and time, referred to as the ‘Golden Triangle’ of project management or as the ‘dimensions of success’ for information systems.’ As such, a project always begins with the requirements of the people: the users, stakeholders and the project team itself. Indeed, it has been noted that there are six key areas to managing a project: first setting up the project, then managing the schedule, the finances, the benefits, the risks, opportunities and issues, and, finally, seeking independent review.</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4950801"/>
            <a:ext cx="8229600" cy="609600"/>
          </a:xfrm>
        </p:spPr>
        <p:txBody>
          <a:bodyPr/>
          <a:lstStyle/>
          <a:p>
            <a:pPr lvl="0"/>
            <a:r>
              <a:rPr lang="en-GB" b="1" dirty="0"/>
              <a:t>This paragraph synthesises existing research to create a list of points for discussion within the report </a:t>
            </a:r>
          </a:p>
          <a:p>
            <a:pPr lvl="0"/>
            <a:r>
              <a:rPr lang="en-GB" b="1" dirty="0"/>
              <a:t>The rest of the report can then follow what has been set out in the literature review giving this section real purpose and meaning </a:t>
            </a:r>
          </a:p>
        </p:txBody>
      </p:sp>
    </p:spTree>
    <p:extLst>
      <p:ext uri="{BB962C8B-B14F-4D97-AF65-F5344CB8AC3E}">
        <p14:creationId xmlns:p14="http://schemas.microsoft.com/office/powerpoint/2010/main" val="659111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4</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indent="0" algn="just">
              <a:lnSpc>
                <a:spcPct val="150000"/>
              </a:lnSpc>
              <a:buNone/>
            </a:pPr>
            <a:r>
              <a:rPr lang="en-GB" dirty="0"/>
              <a:t>The metacognitive model explains the causes of obsessive compulsive disorder (OCD). Metacognition is referred to as an awareness about one's thought processes and the strategies used to regulate those. There are two categories of belief that are evident in maintaining OCD. The first covers the three types of metacognitive beliefs about intrusive thoughts. The second belief is that of the necessity to perform the ritual and the negative consequences for failing to do that. </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5494140"/>
            <a:ext cx="8229600" cy="609600"/>
          </a:xfrm>
        </p:spPr>
        <p:txBody>
          <a:bodyPr/>
          <a:lstStyle/>
          <a:p>
            <a:pPr marL="0" indent="0" algn="ctr">
              <a:buNone/>
            </a:pPr>
            <a:r>
              <a:rPr lang="en-GB" sz="2400" b="1" dirty="0"/>
              <a:t>Is this a good or bad example of a literature review?  </a:t>
            </a:r>
          </a:p>
        </p:txBody>
      </p:sp>
    </p:spTree>
    <p:extLst>
      <p:ext uri="{BB962C8B-B14F-4D97-AF65-F5344CB8AC3E}">
        <p14:creationId xmlns:p14="http://schemas.microsoft.com/office/powerpoint/2010/main" val="2722213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4</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indent="0" algn="just">
              <a:lnSpc>
                <a:spcPct val="150000"/>
              </a:lnSpc>
              <a:buNone/>
            </a:pPr>
            <a:r>
              <a:rPr lang="en-GB" dirty="0"/>
              <a:t>The metacognitive model explains the causes of obsessive compulsive disorder (OCD). Metacognition is referred to as an awareness about one's thought processes and the strategies used to regulate those. There are two categories of belief that are evident in maintaining OCD. The first covers the three types of metacognitive beliefs about intrusive thoughts. The second belief is that of the necessity to perform the ritual and the negative consequences for failing to do that. </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9" y="4340349"/>
            <a:ext cx="8229600" cy="609600"/>
          </a:xfrm>
        </p:spPr>
        <p:txBody>
          <a:bodyPr/>
          <a:lstStyle/>
          <a:p>
            <a:pPr lvl="0"/>
            <a:r>
              <a:rPr lang="en-GB" b="1" dirty="0"/>
              <a:t>This passage does not provide context or link the work to existing literature </a:t>
            </a:r>
          </a:p>
          <a:p>
            <a:pPr lvl="0"/>
            <a:r>
              <a:rPr lang="en-GB" b="1" dirty="0"/>
              <a:t>The tone is very descriptive and reads like a list of features of the model</a:t>
            </a:r>
          </a:p>
          <a:p>
            <a:pPr lvl="0"/>
            <a:r>
              <a:rPr lang="en-GB" b="1" dirty="0"/>
              <a:t>It does not offer a full evaluation, it simply describes what it is </a:t>
            </a:r>
          </a:p>
        </p:txBody>
      </p:sp>
    </p:spTree>
    <p:extLst>
      <p:ext uri="{BB962C8B-B14F-4D97-AF65-F5344CB8AC3E}">
        <p14:creationId xmlns:p14="http://schemas.microsoft.com/office/powerpoint/2010/main" val="139037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5</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lvl="0" indent="0" algn="just">
              <a:lnSpc>
                <a:spcPct val="150000"/>
              </a:lnSpc>
              <a:buNone/>
            </a:pPr>
            <a:r>
              <a:rPr lang="en-GB" dirty="0"/>
              <a:t>In contrast to the more Westminster-centric work of influential Tudor historians, perhaps most notably Geoffrey Elton, the work of later historians, including Penry Williams and John Guy, has given much more weight and attention to the role of the county gentry. Indeed, having explored the court and its controversies, the natural step for political historians was to move outwards from Westminster - the heart of the </a:t>
            </a:r>
            <a:r>
              <a:rPr lang="en-GB" i="1" dirty="0"/>
              <a:t>body politic</a:t>
            </a:r>
            <a:r>
              <a:rPr lang="en-GB" dirty="0"/>
              <a:t> - to the counties to view the court and country from afar, the most successful examples of which being Cheshire, Kent and Suffolk.</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5494140"/>
            <a:ext cx="8229600" cy="609600"/>
          </a:xfrm>
        </p:spPr>
        <p:txBody>
          <a:bodyPr/>
          <a:lstStyle/>
          <a:p>
            <a:pPr marL="0" indent="0" algn="ctr">
              <a:buNone/>
            </a:pPr>
            <a:r>
              <a:rPr lang="en-GB" sz="2400" b="1" dirty="0"/>
              <a:t>Is this a good or bad example of a literature review?  </a:t>
            </a:r>
          </a:p>
        </p:txBody>
      </p:sp>
    </p:spTree>
    <p:extLst>
      <p:ext uri="{BB962C8B-B14F-4D97-AF65-F5344CB8AC3E}">
        <p14:creationId xmlns:p14="http://schemas.microsoft.com/office/powerpoint/2010/main" val="3298250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5</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lvl="0" indent="0" algn="just">
              <a:lnSpc>
                <a:spcPct val="150000"/>
              </a:lnSpc>
              <a:buNone/>
            </a:pPr>
            <a:r>
              <a:rPr lang="en-GB" dirty="0"/>
              <a:t>In contrast to the more Westminster-centric work of influential Tudor historians, perhaps most notably Geoffrey Elton, the work of later historians, including Penry Williams and John Guy, has given much more weight and attention to the role of the county gentry. Indeed, having explored the court and its controversies, the natural step for political historians was to move outwards from Westminster - the heart of the </a:t>
            </a:r>
            <a:r>
              <a:rPr lang="en-GB" i="1" dirty="0"/>
              <a:t>body politic</a:t>
            </a:r>
            <a:r>
              <a:rPr lang="en-GB" dirty="0"/>
              <a:t> - to the counties to view the court and country from afar, the most successful examples of which being Cheshire, Kent and Suffolk.</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4473723"/>
            <a:ext cx="8229600" cy="609600"/>
          </a:xfrm>
        </p:spPr>
        <p:txBody>
          <a:bodyPr/>
          <a:lstStyle/>
          <a:p>
            <a:pPr lvl="0"/>
            <a:r>
              <a:rPr lang="en-GB" b="1" dirty="0"/>
              <a:t>This paragraphs clearly raises commonly studied areas within the discipline and identifies a less well explored area in need of further research </a:t>
            </a:r>
          </a:p>
          <a:p>
            <a:pPr lvl="0"/>
            <a:r>
              <a:rPr lang="en-GB" b="1" dirty="0"/>
              <a:t>Usefully, it gives examples of successful studies which the author </a:t>
            </a:r>
            <a:r>
              <a:rPr lang="en-GB" b="1" dirty="0" smtClean="0"/>
              <a:t>goes </a:t>
            </a:r>
            <a:r>
              <a:rPr lang="en-GB" b="1" dirty="0"/>
              <a:t>on to examine. </a:t>
            </a:r>
          </a:p>
          <a:p>
            <a:pPr lvl="0"/>
            <a:r>
              <a:rPr lang="en-GB" b="1" dirty="0"/>
              <a:t>It is also helpfully mentions the work of three prominent academics to substantiate the point </a:t>
            </a:r>
          </a:p>
        </p:txBody>
      </p:sp>
    </p:spTree>
    <p:extLst>
      <p:ext uri="{BB962C8B-B14F-4D97-AF65-F5344CB8AC3E}">
        <p14:creationId xmlns:p14="http://schemas.microsoft.com/office/powerpoint/2010/main" val="913364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outcomes</a:t>
            </a:r>
          </a:p>
        </p:txBody>
      </p:sp>
      <p:sp>
        <p:nvSpPr>
          <p:cNvPr id="3" name="Content Placeholder 2"/>
          <p:cNvSpPr>
            <a:spLocks noGrp="1"/>
          </p:cNvSpPr>
          <p:nvPr>
            <p:ph idx="1"/>
          </p:nvPr>
        </p:nvSpPr>
        <p:spPr/>
        <p:txBody>
          <a:bodyPr/>
          <a:lstStyle/>
          <a:p>
            <a:pPr lvl="0">
              <a:lnSpc>
                <a:spcPct val="150000"/>
              </a:lnSpc>
            </a:pPr>
            <a:r>
              <a:rPr lang="en-GB" sz="2400" dirty="0"/>
              <a:t>To develop the ability to identify </a:t>
            </a:r>
            <a:r>
              <a:rPr lang="en-GB" sz="2400" dirty="0" smtClean="0"/>
              <a:t>high quality examples </a:t>
            </a:r>
            <a:r>
              <a:rPr lang="en-GB" sz="2400" dirty="0"/>
              <a:t>of literature review content</a:t>
            </a:r>
          </a:p>
          <a:p>
            <a:pPr lvl="0">
              <a:lnSpc>
                <a:spcPct val="150000"/>
              </a:lnSpc>
            </a:pPr>
            <a:r>
              <a:rPr lang="en-GB" sz="2400" dirty="0"/>
              <a:t>To further understand the purpose of a literature review </a:t>
            </a:r>
          </a:p>
          <a:p>
            <a:pPr lvl="0">
              <a:lnSpc>
                <a:spcPct val="150000"/>
              </a:lnSpc>
            </a:pPr>
            <a:r>
              <a:rPr lang="en-GB" sz="2400" dirty="0"/>
              <a:t>To understand that literature reviews should be critical, not descriptive pieces </a:t>
            </a:r>
          </a:p>
          <a:p>
            <a:pPr lvl="0">
              <a:lnSpc>
                <a:spcPct val="150000"/>
              </a:lnSpc>
            </a:pPr>
            <a:endParaRPr lang="en-GB" sz="2400" dirty="0"/>
          </a:p>
          <a:p>
            <a:pPr lvl="0">
              <a:lnSpc>
                <a:spcPct val="150000"/>
              </a:lnSpc>
            </a:pPr>
            <a:endParaRPr lang="en-GB" sz="2400" dirty="0"/>
          </a:p>
        </p:txBody>
      </p:sp>
    </p:spTree>
    <p:extLst>
      <p:ext uri="{BB962C8B-B14F-4D97-AF65-F5344CB8AC3E}">
        <p14:creationId xmlns:p14="http://schemas.microsoft.com/office/powerpoint/2010/main" val="4189920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Quality literature reviews </a:t>
            </a:r>
          </a:p>
        </p:txBody>
      </p:sp>
      <p:sp>
        <p:nvSpPr>
          <p:cNvPr id="3" name="Content Placeholder 2"/>
          <p:cNvSpPr>
            <a:spLocks noGrp="1"/>
          </p:cNvSpPr>
          <p:nvPr>
            <p:ph idx="1"/>
          </p:nvPr>
        </p:nvSpPr>
        <p:spPr/>
        <p:txBody>
          <a:bodyPr/>
          <a:lstStyle/>
          <a:p>
            <a:pPr marL="0" lvl="0" indent="0">
              <a:buNone/>
            </a:pPr>
            <a:r>
              <a:rPr lang="en-GB" sz="2400" dirty="0"/>
              <a:t>A weaker literature review:</a:t>
            </a:r>
          </a:p>
          <a:p>
            <a:pPr algn="just">
              <a:lnSpc>
                <a:spcPct val="150000"/>
              </a:lnSpc>
            </a:pPr>
            <a:r>
              <a:rPr lang="en-GB" sz="2400" dirty="0"/>
              <a:t>lists key findings without critical engagement </a:t>
            </a:r>
          </a:p>
          <a:p>
            <a:pPr algn="just">
              <a:lnSpc>
                <a:spcPct val="150000"/>
              </a:lnSpc>
            </a:pPr>
            <a:r>
              <a:rPr lang="en-GB" sz="2400" dirty="0"/>
              <a:t>describes content of literature </a:t>
            </a:r>
          </a:p>
          <a:p>
            <a:pPr algn="just">
              <a:lnSpc>
                <a:spcPct val="150000"/>
              </a:lnSpc>
            </a:pPr>
            <a:r>
              <a:rPr lang="en-GB" sz="2400" dirty="0"/>
              <a:t>addresses individual articles or books without looking for similarities or differences between other articles </a:t>
            </a:r>
          </a:p>
          <a:p>
            <a:pPr algn="just">
              <a:lnSpc>
                <a:spcPct val="150000"/>
              </a:lnSpc>
            </a:pPr>
            <a:r>
              <a:rPr lang="en-GB" sz="2400" dirty="0"/>
              <a:t>uses disciplinary terminology without explanation or definition </a:t>
            </a:r>
          </a:p>
          <a:p>
            <a:pPr marL="0" lvl="0" indent="0">
              <a:buNone/>
            </a:pPr>
            <a:endParaRPr lang="en-GB" sz="2400" dirty="0"/>
          </a:p>
          <a:p>
            <a:pPr marL="0" lvl="0" indent="0">
              <a:buNone/>
            </a:pPr>
            <a:endParaRPr lang="en-GB" sz="2400" dirty="0"/>
          </a:p>
        </p:txBody>
      </p:sp>
    </p:spTree>
    <p:extLst>
      <p:ext uri="{BB962C8B-B14F-4D97-AF65-F5344CB8AC3E}">
        <p14:creationId xmlns:p14="http://schemas.microsoft.com/office/powerpoint/2010/main" val="4001407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Quality literature reviews </a:t>
            </a:r>
          </a:p>
        </p:txBody>
      </p:sp>
      <p:sp>
        <p:nvSpPr>
          <p:cNvPr id="3" name="Content Placeholder 2"/>
          <p:cNvSpPr>
            <a:spLocks noGrp="1"/>
          </p:cNvSpPr>
          <p:nvPr>
            <p:ph idx="1"/>
          </p:nvPr>
        </p:nvSpPr>
        <p:spPr/>
        <p:txBody>
          <a:bodyPr/>
          <a:lstStyle/>
          <a:p>
            <a:pPr marL="0" lvl="0" indent="0">
              <a:buNone/>
            </a:pPr>
            <a:r>
              <a:rPr lang="en-GB" sz="2400"/>
              <a:t>A </a:t>
            </a:r>
            <a:r>
              <a:rPr lang="en-GB" sz="2400" smtClean="0"/>
              <a:t>quality </a:t>
            </a:r>
            <a:r>
              <a:rPr lang="en-GB" sz="2400" dirty="0"/>
              <a:t>literature review:</a:t>
            </a:r>
          </a:p>
          <a:p>
            <a:pPr>
              <a:lnSpc>
                <a:spcPct val="150000"/>
              </a:lnSpc>
            </a:pPr>
            <a:r>
              <a:rPr lang="en-GB" sz="2400" dirty="0"/>
              <a:t>avoids description </a:t>
            </a:r>
          </a:p>
          <a:p>
            <a:pPr>
              <a:lnSpc>
                <a:spcPct val="150000"/>
              </a:lnSpc>
            </a:pPr>
            <a:r>
              <a:rPr lang="en-GB" sz="2400" dirty="0" smtClean="0"/>
              <a:t>provides </a:t>
            </a:r>
            <a:r>
              <a:rPr lang="en-GB" sz="2400" dirty="0"/>
              <a:t>context </a:t>
            </a:r>
          </a:p>
          <a:p>
            <a:pPr>
              <a:lnSpc>
                <a:spcPct val="150000"/>
              </a:lnSpc>
            </a:pPr>
            <a:r>
              <a:rPr lang="en-GB" sz="2400" dirty="0"/>
              <a:t>explains why this report/essay/dissertation is important within that context</a:t>
            </a:r>
          </a:p>
          <a:p>
            <a:pPr>
              <a:lnSpc>
                <a:spcPct val="150000"/>
              </a:lnSpc>
            </a:pPr>
            <a:r>
              <a:rPr lang="en-GB" sz="2400" dirty="0"/>
              <a:t>offers critical insight (strengths and weaknesses)</a:t>
            </a:r>
          </a:p>
          <a:p>
            <a:pPr>
              <a:lnSpc>
                <a:spcPct val="150000"/>
              </a:lnSpc>
            </a:pPr>
            <a:r>
              <a:rPr lang="en-GB" sz="2400" dirty="0"/>
              <a:t>identifies themes within the existing literature which can inform </a:t>
            </a:r>
            <a:r>
              <a:rPr lang="en-GB" sz="2400" dirty="0" smtClean="0"/>
              <a:t>research and practice</a:t>
            </a:r>
            <a:endParaRPr lang="en-GB" sz="2400" dirty="0"/>
          </a:p>
          <a:p>
            <a:pPr marL="0" indent="0">
              <a:buNone/>
            </a:pPr>
            <a:endParaRPr lang="en-GB" sz="2400" dirty="0"/>
          </a:p>
          <a:p>
            <a:pPr marL="0" lvl="0" indent="0">
              <a:buNone/>
            </a:pPr>
            <a:endParaRPr lang="en-GB" sz="2400" dirty="0"/>
          </a:p>
          <a:p>
            <a:pPr marL="0" lvl="0" indent="0">
              <a:buNone/>
            </a:pPr>
            <a:endParaRPr lang="en-GB" sz="2400" dirty="0"/>
          </a:p>
        </p:txBody>
      </p:sp>
    </p:spTree>
    <p:extLst>
      <p:ext uri="{BB962C8B-B14F-4D97-AF65-F5344CB8AC3E}">
        <p14:creationId xmlns:p14="http://schemas.microsoft.com/office/powerpoint/2010/main" val="3459055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3FB3-4F24-4E36-AE69-23ACF59F4D2B}"/>
              </a:ext>
            </a:extLst>
          </p:cNvPr>
          <p:cNvSpPr>
            <a:spLocks noGrp="1"/>
          </p:cNvSpPr>
          <p:nvPr>
            <p:ph type="title"/>
          </p:nvPr>
        </p:nvSpPr>
        <p:spPr>
          <a:xfrm>
            <a:off x="457200" y="2235959"/>
            <a:ext cx="8229600" cy="501650"/>
          </a:xfrm>
        </p:spPr>
        <p:txBody>
          <a:bodyPr/>
          <a:lstStyle/>
          <a:p>
            <a:pPr algn="ctr"/>
            <a:r>
              <a:rPr lang="en-GB" sz="4000" dirty="0"/>
              <a:t>Writing samples: good or bad?</a:t>
            </a:r>
          </a:p>
        </p:txBody>
      </p:sp>
    </p:spTree>
    <p:extLst>
      <p:ext uri="{BB962C8B-B14F-4D97-AF65-F5344CB8AC3E}">
        <p14:creationId xmlns:p14="http://schemas.microsoft.com/office/powerpoint/2010/main" val="2786498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1</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dirty="0"/>
              <a:t>As an emerging resource, it is important that we gain a proper understanding of what does and does not work when presenting historic documents online, whether for an academic or general audience. Indeed, understanding the needs of the user is paramount to web usability in general. As such, the UK government has placed the concept of ‘understanding user needs’ and ‘what that means for the design of the service’ as the first point in its 18-point Digital Service Standard guidelines. This literature review surveys the existing research on online manuscript collections, first to explore current observations of good practice and, second, to identify criteria that will be used in the evaluation of the chosen online archive databases for this project.</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5494140"/>
            <a:ext cx="8229600" cy="609600"/>
          </a:xfrm>
        </p:spPr>
        <p:txBody>
          <a:bodyPr/>
          <a:lstStyle/>
          <a:p>
            <a:pPr marL="0" indent="0" algn="ctr">
              <a:buNone/>
            </a:pPr>
            <a:r>
              <a:rPr lang="en-GB" sz="2400" b="1" dirty="0"/>
              <a:t>Is this a good or bad example of a literature review?  </a:t>
            </a:r>
          </a:p>
        </p:txBody>
      </p:sp>
    </p:spTree>
    <p:extLst>
      <p:ext uri="{BB962C8B-B14F-4D97-AF65-F5344CB8AC3E}">
        <p14:creationId xmlns:p14="http://schemas.microsoft.com/office/powerpoint/2010/main" val="2357149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1</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4525433"/>
          </a:xfrm>
        </p:spPr>
        <p:txBody>
          <a:bodyPr/>
          <a:lstStyle/>
          <a:p>
            <a:pPr marL="0" indent="0" algn="just">
              <a:lnSpc>
                <a:spcPct val="150000"/>
              </a:lnSpc>
              <a:buNone/>
            </a:pPr>
            <a:r>
              <a:rPr lang="en-GB" dirty="0"/>
              <a:t>As an emerging resource, it is important that we gain a proper understanding of what does and does not work when presenting historic documents online, whether for an academic or general audience. Indeed, understanding the needs of the user is paramount to web usability in general. As such, the UK government has placed the concept of ‘understanding user needs’ and ‘what that means for the design of the service’ as the first point in its 18-point Digital Service Standard guidelines. This literature review surveys the existing research on online manuscript collections, first to explore current observations of good practice and, second, to identify criteria that will be used in the evaluation of the chosen online archive databases for this project.</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5189340"/>
            <a:ext cx="8229600" cy="609600"/>
          </a:xfrm>
        </p:spPr>
        <p:txBody>
          <a:bodyPr/>
          <a:lstStyle/>
          <a:p>
            <a:pPr lvl="0"/>
            <a:r>
              <a:rPr lang="en-GB" b="1" dirty="0"/>
              <a:t>This is part of an introduction. It provides a clear statement of what the literature review’s purpose is and provides some initial context</a:t>
            </a:r>
          </a:p>
          <a:p>
            <a:pPr lvl="0"/>
            <a:r>
              <a:rPr lang="en-GB" b="1" dirty="0" smtClean="0"/>
              <a:t>It makes </a:t>
            </a:r>
            <a:r>
              <a:rPr lang="en-GB" b="1" dirty="0"/>
              <a:t>it clear that the literature review will identify criteria that </a:t>
            </a:r>
            <a:r>
              <a:rPr lang="en-GB" b="1" dirty="0" smtClean="0"/>
              <a:t>has </a:t>
            </a:r>
            <a:r>
              <a:rPr lang="en-GB" b="1" dirty="0"/>
              <a:t>a purpose for the remainder of the report. </a:t>
            </a:r>
          </a:p>
        </p:txBody>
      </p:sp>
    </p:spTree>
    <p:extLst>
      <p:ext uri="{BB962C8B-B14F-4D97-AF65-F5344CB8AC3E}">
        <p14:creationId xmlns:p14="http://schemas.microsoft.com/office/powerpoint/2010/main" val="3858630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2</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indent="0" algn="just">
              <a:lnSpc>
                <a:spcPct val="150000"/>
              </a:lnSpc>
              <a:buNone/>
            </a:pPr>
            <a:r>
              <a:rPr lang="en-GB" dirty="0"/>
              <a:t>Max Weber introduced the concept of Iron Cage Rationality. He divided rationality into two divisions: rational and non-rational decisions. Rational decisions include calculation and efficiency and focuses on results. Non-rational decisions include values, morals and traditions. Unlike rational decisions, non-rational decisions are focused on the process of decision-making rather than the end results. Weber believed rationalisation is a key aspect of modernisation.</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5494140"/>
            <a:ext cx="8229600" cy="609600"/>
          </a:xfrm>
        </p:spPr>
        <p:txBody>
          <a:bodyPr/>
          <a:lstStyle/>
          <a:p>
            <a:pPr marL="0" indent="0" algn="ctr">
              <a:buNone/>
            </a:pPr>
            <a:r>
              <a:rPr lang="en-GB" sz="2400" b="1" dirty="0"/>
              <a:t>Is this a good or bad example of a literature review?  </a:t>
            </a:r>
          </a:p>
        </p:txBody>
      </p:sp>
    </p:spTree>
    <p:extLst>
      <p:ext uri="{BB962C8B-B14F-4D97-AF65-F5344CB8AC3E}">
        <p14:creationId xmlns:p14="http://schemas.microsoft.com/office/powerpoint/2010/main" val="1737175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442-4390-48E0-BC70-055A7B4B07C8}"/>
              </a:ext>
            </a:extLst>
          </p:cNvPr>
          <p:cNvSpPr>
            <a:spLocks noGrp="1"/>
          </p:cNvSpPr>
          <p:nvPr>
            <p:ph type="title"/>
          </p:nvPr>
        </p:nvSpPr>
        <p:spPr/>
        <p:txBody>
          <a:bodyPr/>
          <a:lstStyle/>
          <a:p>
            <a:pPr algn="ctr"/>
            <a:r>
              <a:rPr lang="en-GB" dirty="0"/>
              <a:t>Example 2</a:t>
            </a:r>
          </a:p>
        </p:txBody>
      </p:sp>
      <p:sp>
        <p:nvSpPr>
          <p:cNvPr id="3" name="Content Placeholder 2">
            <a:extLst>
              <a:ext uri="{FF2B5EF4-FFF2-40B4-BE49-F238E27FC236}">
                <a16:creationId xmlns:a16="http://schemas.microsoft.com/office/drawing/2014/main" id="{E1579347-B2C1-40A2-880F-79C4659BAAFA}"/>
              </a:ext>
            </a:extLst>
          </p:cNvPr>
          <p:cNvSpPr>
            <a:spLocks noGrp="1"/>
          </p:cNvSpPr>
          <p:nvPr>
            <p:ph sz="half" idx="1"/>
          </p:nvPr>
        </p:nvSpPr>
        <p:spPr>
          <a:xfrm>
            <a:off x="457199" y="968707"/>
            <a:ext cx="8229599" cy="3179223"/>
          </a:xfrm>
        </p:spPr>
        <p:txBody>
          <a:bodyPr/>
          <a:lstStyle/>
          <a:p>
            <a:pPr marL="0" indent="0" algn="just">
              <a:lnSpc>
                <a:spcPct val="150000"/>
              </a:lnSpc>
              <a:buNone/>
            </a:pPr>
            <a:r>
              <a:rPr lang="en-GB" dirty="0"/>
              <a:t>Max Weber introduced the concept of Iron Cage Rationality. He divided rationality into two divisions: rational and non-rational decisions. Rational decisions include calculation and efficiency and focuses on results. Non-rational decisions include values, morals and traditions. Unlike rational decisions, non-rational decisions are focused on the process of decision-making rather than the end results. Weber believed rationalisation is a key aspect of modernisation.</a:t>
            </a:r>
          </a:p>
          <a:p>
            <a:pPr marL="0" indent="0" algn="just">
              <a:lnSpc>
                <a:spcPct val="150000"/>
              </a:lnSpc>
              <a:buNone/>
            </a:pPr>
            <a:endParaRPr lang="en-GB" sz="4800" dirty="0"/>
          </a:p>
        </p:txBody>
      </p:sp>
      <p:sp>
        <p:nvSpPr>
          <p:cNvPr id="4" name="Content Placeholder 3">
            <a:extLst>
              <a:ext uri="{FF2B5EF4-FFF2-40B4-BE49-F238E27FC236}">
                <a16:creationId xmlns:a16="http://schemas.microsoft.com/office/drawing/2014/main" id="{48D0EF92-0491-4686-A4BC-A0A615C5EE66}"/>
              </a:ext>
            </a:extLst>
          </p:cNvPr>
          <p:cNvSpPr>
            <a:spLocks noGrp="1"/>
          </p:cNvSpPr>
          <p:nvPr>
            <p:ph sz="half" idx="2"/>
          </p:nvPr>
        </p:nvSpPr>
        <p:spPr>
          <a:xfrm>
            <a:off x="457198" y="4500227"/>
            <a:ext cx="8229600" cy="609600"/>
          </a:xfrm>
        </p:spPr>
        <p:txBody>
          <a:bodyPr/>
          <a:lstStyle/>
          <a:p>
            <a:pPr lvl="0"/>
            <a:r>
              <a:rPr lang="en-GB" b="1" dirty="0"/>
              <a:t>While this paragraph offers a lot of detail, it is very descriptive and simply lists key details </a:t>
            </a:r>
          </a:p>
          <a:p>
            <a:pPr lvl="0"/>
            <a:r>
              <a:rPr lang="en-GB" b="1" dirty="0"/>
              <a:t>It fails to expand on – or define – some of its key terminology </a:t>
            </a:r>
          </a:p>
          <a:p>
            <a:pPr lvl="0"/>
            <a:r>
              <a:rPr lang="en-GB" b="1" dirty="0"/>
              <a:t>The author has not connected this to other literature for context </a:t>
            </a:r>
          </a:p>
        </p:txBody>
      </p:sp>
    </p:spTree>
    <p:extLst>
      <p:ext uri="{BB962C8B-B14F-4D97-AF65-F5344CB8AC3E}">
        <p14:creationId xmlns:p14="http://schemas.microsoft.com/office/powerpoint/2010/main" val="3617589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LSBU Presentation Master Template (April 2016)_4 3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6a_presentation_template_generic" id="{550BFBF1-6A6E-4686-9F78-84A4C2F874EA}" vid="{D3BD93C7-5F08-4602-BAC7-3D7E0C143559}"/>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6a_presentation_template_generic" id="{550BFBF1-6A6E-4686-9F78-84A4C2F874EA}" vid="{C6912184-D11E-4755-A2D4-B7CC4CD1DAC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4F3695C7650444B0CB880FC308F8A6" ma:contentTypeVersion="10" ma:contentTypeDescription="Create a new document." ma:contentTypeScope="" ma:versionID="23512a70f720ec4aba1734c7df852699">
  <xsd:schema xmlns:xsd="http://www.w3.org/2001/XMLSchema" xmlns:xs="http://www.w3.org/2001/XMLSchema" xmlns:p="http://schemas.microsoft.com/office/2006/metadata/properties" xmlns:ns2="c8ec75c2-b801-4d96-84f6-50042ddea6c0" targetNamespace="http://schemas.microsoft.com/office/2006/metadata/properties" ma:root="true" ma:fieldsID="6b569a7b20525cb1f4080f4edd5ebf3a" ns2:_="">
    <xsd:import namespace="c8ec75c2-b801-4d96-84f6-50042ddea6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75c2-b801-4d96-84f6-50042ddea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483C0F-D1B9-4DE0-A09F-AD09FA323028}"/>
</file>

<file path=customXml/itemProps2.xml><?xml version="1.0" encoding="utf-8"?>
<ds:datastoreItem xmlns:ds="http://schemas.openxmlformats.org/officeDocument/2006/customXml" ds:itemID="{E2205434-5B35-44EC-B2FB-BBE33E67ACC7}"/>
</file>

<file path=customXml/itemProps3.xml><?xml version="1.0" encoding="utf-8"?>
<ds:datastoreItem xmlns:ds="http://schemas.openxmlformats.org/officeDocument/2006/customXml" ds:itemID="{44142299-94A1-4B2C-9FA0-B27DCE30B497}"/>
</file>

<file path=docProps/app.xml><?xml version="1.0" encoding="utf-8"?>
<Properties xmlns="http://schemas.openxmlformats.org/officeDocument/2006/extended-properties" xmlns:vt="http://schemas.openxmlformats.org/officeDocument/2006/docPropsVTypes">
  <Template>LSBU Generi Template</Template>
  <TotalTime>32268</TotalTime>
  <Words>1457</Words>
  <Application>Microsoft Office PowerPoint</Application>
  <PresentationFormat>On-screen Show (4:3)</PresentationFormat>
  <Paragraphs>59</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ＭＳ Ｐゴシック</vt:lpstr>
      <vt:lpstr>Arial</vt:lpstr>
      <vt:lpstr>Calibri</vt:lpstr>
      <vt:lpstr>Helvetica</vt:lpstr>
      <vt:lpstr>LSBU Presentation Master Template (April 2016)_4 3 </vt:lpstr>
      <vt:lpstr>1_Office Theme</vt:lpstr>
      <vt:lpstr>Recognising Quality Literature Reviews</vt:lpstr>
      <vt:lpstr>Learning outcomes</vt:lpstr>
      <vt:lpstr>Quality literature reviews </vt:lpstr>
      <vt:lpstr>Quality literature reviews </vt:lpstr>
      <vt:lpstr>Writing samples: good or bad?</vt:lpstr>
      <vt:lpstr>Example 1</vt:lpstr>
      <vt:lpstr>Example 1</vt:lpstr>
      <vt:lpstr>Example 2</vt:lpstr>
      <vt:lpstr>Example 2</vt:lpstr>
      <vt:lpstr>Example 3</vt:lpstr>
      <vt:lpstr>Example 3</vt:lpstr>
      <vt:lpstr>Example 4</vt:lpstr>
      <vt:lpstr>Example 4</vt:lpstr>
      <vt:lpstr>Example 5</vt:lpstr>
      <vt:lpstr>Example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of Applied Sciences Exploring Real World Psychology  Group Work</dc:title>
  <dc:creator>Thomas, Pamela 8</dc:creator>
  <cp:lastModifiedBy>Lambe, Simon E</cp:lastModifiedBy>
  <cp:revision>80</cp:revision>
  <cp:lastPrinted>2016-05-27T14:06:45Z</cp:lastPrinted>
  <dcterms:created xsi:type="dcterms:W3CDTF">2017-01-25T14:46:45Z</dcterms:created>
  <dcterms:modified xsi:type="dcterms:W3CDTF">2020-06-25T11:37:38Z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0x010100DD4F3695C7650444B0CB880FC308F8A6</vt:lpwstr>
  </property>
</Properties>
</file>