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62" r:id="rId2"/>
  </p:sldMasterIdLst>
  <p:notesMasterIdLst>
    <p:notesMasterId r:id="rId17"/>
  </p:notesMasterIdLst>
  <p:handoutMasterIdLst>
    <p:handoutMasterId r:id="rId18"/>
  </p:handoutMasterIdLst>
  <p:sldIdLst>
    <p:sldId id="275" r:id="rId3"/>
    <p:sldId id="308" r:id="rId4"/>
    <p:sldId id="309" r:id="rId5"/>
    <p:sldId id="321" r:id="rId6"/>
    <p:sldId id="322" r:id="rId7"/>
    <p:sldId id="320" r:id="rId8"/>
    <p:sldId id="315" r:id="rId9"/>
    <p:sldId id="311" r:id="rId10"/>
    <p:sldId id="316" r:id="rId11"/>
    <p:sldId id="314" r:id="rId12"/>
    <p:sldId id="313" r:id="rId13"/>
    <p:sldId id="312" r:id="rId14"/>
    <p:sldId id="318" r:id="rId15"/>
    <p:sldId id="319" r:id="rId16"/>
  </p:sldIdLst>
  <p:sldSz cx="9144000" cy="6858000" type="screen4x3"/>
  <p:notesSz cx="9926638" cy="6797675"/>
  <p:defaultTextStyle>
    <a:defPPr>
      <a:defRPr lang="en-US"/>
    </a:defPPr>
    <a:lvl1pPr algn="l" defTabSz="912813" rtl="0" fontAlgn="base">
      <a:spcBef>
        <a:spcPct val="0"/>
      </a:spcBef>
      <a:spcAft>
        <a:spcPct val="0"/>
      </a:spcAft>
      <a:defRPr sz="1900" kern="1200">
        <a:solidFill>
          <a:schemeClr val="tx1"/>
        </a:solidFill>
        <a:latin typeface="Arial" charset="0"/>
        <a:ea typeface="+mn-ea"/>
        <a:cs typeface="Arial" charset="0"/>
      </a:defRPr>
    </a:lvl1pPr>
    <a:lvl2pPr marL="455613" indent="1588" algn="l" defTabSz="912813" rtl="0" fontAlgn="base">
      <a:spcBef>
        <a:spcPct val="0"/>
      </a:spcBef>
      <a:spcAft>
        <a:spcPct val="0"/>
      </a:spcAft>
      <a:defRPr sz="1900" kern="1200">
        <a:solidFill>
          <a:schemeClr val="tx1"/>
        </a:solidFill>
        <a:latin typeface="Arial" charset="0"/>
        <a:ea typeface="+mn-ea"/>
        <a:cs typeface="Arial" charset="0"/>
      </a:defRPr>
    </a:lvl2pPr>
    <a:lvl3pPr marL="912813" indent="1588" algn="l" defTabSz="912813" rtl="0" fontAlgn="base">
      <a:spcBef>
        <a:spcPct val="0"/>
      </a:spcBef>
      <a:spcAft>
        <a:spcPct val="0"/>
      </a:spcAft>
      <a:defRPr sz="1900" kern="1200">
        <a:solidFill>
          <a:schemeClr val="tx1"/>
        </a:solidFill>
        <a:latin typeface="Arial" charset="0"/>
        <a:ea typeface="+mn-ea"/>
        <a:cs typeface="Arial" charset="0"/>
      </a:defRPr>
    </a:lvl3pPr>
    <a:lvl4pPr marL="1370013" indent="1588" algn="l" defTabSz="912813" rtl="0" fontAlgn="base">
      <a:spcBef>
        <a:spcPct val="0"/>
      </a:spcBef>
      <a:spcAft>
        <a:spcPct val="0"/>
      </a:spcAft>
      <a:defRPr sz="1900" kern="1200">
        <a:solidFill>
          <a:schemeClr val="tx1"/>
        </a:solidFill>
        <a:latin typeface="Arial" charset="0"/>
        <a:ea typeface="+mn-ea"/>
        <a:cs typeface="Arial" charset="0"/>
      </a:defRPr>
    </a:lvl4pPr>
    <a:lvl5pPr marL="1827213" indent="1588" algn="l" defTabSz="912813"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e, Simon E" initials="LSE" lastIdx="1" clrIdx="0">
    <p:extLst>
      <p:ext uri="{19B8F6BF-5375-455C-9EA6-DF929625EA0E}">
        <p15:presenceInfo xmlns:p15="http://schemas.microsoft.com/office/powerpoint/2012/main" userId="Lambe, Simon E" providerId="None"/>
      </p:ext>
    </p:extLst>
  </p:cmAuthor>
  <p:cmAuthor id="2" name="Khanom, Nazmin 10" initials="KN1" lastIdx="2" clrIdx="1">
    <p:extLst>
      <p:ext uri="{19B8F6BF-5375-455C-9EA6-DF929625EA0E}">
        <p15:presenceInfo xmlns:p15="http://schemas.microsoft.com/office/powerpoint/2012/main" userId="S-1-5-21-2088055530-544594425-1827673623-283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2" d="100"/>
          <a:sy n="72" d="100"/>
        </p:scale>
        <p:origin x="48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1884" y="6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defTabSz="914377" fontAlgn="auto">
              <a:spcBef>
                <a:spcPts val="0"/>
              </a:spcBef>
              <a:spcAft>
                <a:spcPts val="0"/>
              </a:spcAft>
              <a:defRPr sz="1200">
                <a:latin typeface="+mn-lt"/>
                <a:cs typeface="+mn-cs"/>
              </a:defRPr>
            </a:lvl1pPr>
          </a:lstStyle>
          <a:p>
            <a:pPr>
              <a:defRPr/>
            </a:pPr>
            <a:fld id="{2E0BE447-F7AD-4E80-BB8A-0744DE663795}" type="datetimeFigureOut">
              <a:rPr lang="en-US"/>
              <a:pPr>
                <a:defRPr/>
              </a:pPr>
              <a:t>5/1/2020</a:t>
            </a:fld>
            <a:endParaRPr lang="en-GB"/>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defTabSz="914377" fontAlgn="auto">
              <a:spcBef>
                <a:spcPts val="0"/>
              </a:spcBef>
              <a:spcAft>
                <a:spcPts val="0"/>
              </a:spcAft>
              <a:defRPr sz="1200">
                <a:latin typeface="+mn-lt"/>
                <a:cs typeface="+mn-cs"/>
              </a:defRPr>
            </a:lvl1pPr>
          </a:lstStyle>
          <a:p>
            <a:pPr>
              <a:defRPr/>
            </a:pPr>
            <a:fld id="{863D6A2B-4732-4F89-A28A-BFDE69C508B6}" type="slidenum">
              <a:rPr lang="en-GB"/>
              <a:pPr>
                <a:defRPr/>
              </a:pPr>
              <a:t>‹#›</a:t>
            </a:fld>
            <a:endParaRPr lang="en-GB"/>
          </a:p>
        </p:txBody>
      </p:sp>
    </p:spTree>
    <p:extLst>
      <p:ext uri="{BB962C8B-B14F-4D97-AF65-F5344CB8AC3E}">
        <p14:creationId xmlns:p14="http://schemas.microsoft.com/office/powerpoint/2010/main" val="1256974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625" cy="341351"/>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621696" y="1"/>
            <a:ext cx="4302625" cy="341351"/>
          </a:xfrm>
          <a:prstGeom prst="rect">
            <a:avLst/>
          </a:prstGeom>
        </p:spPr>
        <p:txBody>
          <a:bodyPr vert="horz" lIns="91440" tIns="45720" rIns="91440" bIns="45720" rtlCol="0"/>
          <a:lstStyle>
            <a:lvl1pPr algn="r" defTabSz="914377" fontAlgn="auto">
              <a:spcBef>
                <a:spcPts val="0"/>
              </a:spcBef>
              <a:spcAft>
                <a:spcPts val="0"/>
              </a:spcAft>
              <a:defRPr sz="1200">
                <a:latin typeface="+mn-lt"/>
                <a:cs typeface="+mn-cs"/>
              </a:defRPr>
            </a:lvl1pPr>
          </a:lstStyle>
          <a:p>
            <a:pPr>
              <a:defRPr/>
            </a:pPr>
            <a:fld id="{383257E4-D33E-4A64-945C-1EECA9E6C744}" type="datetimeFigureOut">
              <a:rPr lang="en-GB"/>
              <a:pPr>
                <a:defRPr/>
              </a:pPr>
              <a:t>01/05/2020</a:t>
            </a:fld>
            <a:endParaRPr lang="en-GB" dirty="0"/>
          </a:p>
        </p:txBody>
      </p:sp>
      <p:sp>
        <p:nvSpPr>
          <p:cNvPr id="4" name="Slide Image Placeholder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6456324"/>
            <a:ext cx="4302625" cy="341351"/>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621696" y="6456324"/>
            <a:ext cx="4302625" cy="341351"/>
          </a:xfrm>
          <a:prstGeom prst="rect">
            <a:avLst/>
          </a:prstGeom>
        </p:spPr>
        <p:txBody>
          <a:bodyPr vert="horz" lIns="91440" tIns="45720" rIns="91440" bIns="45720" rtlCol="0" anchor="b"/>
          <a:lstStyle>
            <a:lvl1pPr algn="r" defTabSz="914377" fontAlgn="auto">
              <a:spcBef>
                <a:spcPts val="0"/>
              </a:spcBef>
              <a:spcAft>
                <a:spcPts val="0"/>
              </a:spcAft>
              <a:defRPr sz="1200">
                <a:latin typeface="+mn-lt"/>
                <a:cs typeface="+mn-cs"/>
              </a:defRPr>
            </a:lvl1pPr>
          </a:lstStyle>
          <a:p>
            <a:pPr>
              <a:defRPr/>
            </a:pPr>
            <a:fld id="{CBD4C506-B98D-4FF3-898D-7BEE8D6BA651}" type="slidenum">
              <a:rPr lang="en-GB"/>
              <a:pPr>
                <a:defRPr/>
              </a:pPr>
              <a:t>‹#›</a:t>
            </a:fld>
            <a:endParaRPr lang="en-GB" dirty="0"/>
          </a:p>
        </p:txBody>
      </p:sp>
    </p:spTree>
    <p:extLst>
      <p:ext uri="{BB962C8B-B14F-4D97-AF65-F5344CB8AC3E}">
        <p14:creationId xmlns:p14="http://schemas.microsoft.com/office/powerpoint/2010/main" val="1538111886"/>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68445"/>
            <a:ext cx="7772400" cy="1078598"/>
          </a:xfrm>
        </p:spPr>
        <p:txBody>
          <a:bodyPr/>
          <a:lstStyle>
            <a:lvl1pPr algn="ctr">
              <a:defRPr>
                <a:solidFill>
                  <a:schemeClr val="tx2"/>
                </a:solidFill>
                <a:latin typeface="Helvetica"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3454901"/>
            <a:ext cx="6400800" cy="935955"/>
          </a:xfrm>
        </p:spPr>
        <p:txBody>
          <a:bodyPr/>
          <a:lstStyle>
            <a:lvl1pPr marL="0" indent="0" algn="ctr">
              <a:buNone/>
              <a:defRPr sz="3200">
                <a:solidFill>
                  <a:schemeClr val="tx1">
                    <a:tint val="75000"/>
                  </a:schemeClr>
                </a:solidFill>
                <a:latin typeface="Helvetica"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latin typeface="Helvetica" pitchFamily="34" charset="0"/>
              </a:defRPr>
            </a:lvl1pPr>
          </a:lstStyle>
          <a:p>
            <a:r>
              <a:rPr lang="en-US" dirty="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solidFill>
                  <a:schemeClr val="tx2"/>
                </a:solidFill>
                <a:latin typeface="Helvetica"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000">
                <a:latin typeface="Helvetica" pitchFamily="34" charset="0"/>
              </a:defRPr>
            </a:lvl1pPr>
            <a:lvl2pPr>
              <a:defRPr sz="1600">
                <a:latin typeface="Helvetica" pitchFamily="34" charset="0"/>
              </a:defRPr>
            </a:lvl2pPr>
            <a:lvl3pPr>
              <a:defRPr sz="1400">
                <a:latin typeface="Helvetica" pitchFamily="34" charset="0"/>
              </a:defRPr>
            </a:lvl3pPr>
            <a:lvl4pPr>
              <a:defRPr sz="1200">
                <a:latin typeface="Helvetica" pitchFamily="34" charset="0"/>
              </a:defRPr>
            </a:lvl4pPr>
            <a:lvl5pPr>
              <a:defRPr sz="1200">
                <a:latin typeface="Helvetic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3" name="Content Placeholder 2"/>
          <p:cNvSpPr>
            <a:spLocks noGrp="1"/>
          </p:cNvSpPr>
          <p:nvPr>
            <p:ph sz="half" idx="1"/>
          </p:nvPr>
        </p:nvSpPr>
        <p:spPr>
          <a:xfrm>
            <a:off x="457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57280"/>
            <a:ext cx="7772400" cy="1362075"/>
          </a:xfrm>
        </p:spPr>
        <p:txBody>
          <a:bodyPr anchor="t"/>
          <a:lstStyle>
            <a:lvl1pPr algn="l">
              <a:defRPr sz="4000" b="1" cap="all">
                <a:solidFill>
                  <a:schemeClr val="tx2"/>
                </a:solidFill>
                <a:latin typeface="Helvetica"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722313" y="1457093"/>
            <a:ext cx="7772400" cy="1500187"/>
          </a:xfrm>
        </p:spPr>
        <p:txBody>
          <a:bodyPr anchor="b"/>
          <a:lstStyle>
            <a:lvl1pPr marL="0" indent="0">
              <a:buNone/>
              <a:defRPr sz="2800">
                <a:solidFill>
                  <a:schemeClr val="tx1">
                    <a:tint val="75000"/>
                  </a:schemeClr>
                </a:solidFill>
                <a:latin typeface="Helvetica" pitchFamily="34" charset="0"/>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a:t>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latin typeface="Helvetica" pitchFamily="34" charset="0"/>
              </a:defRPr>
            </a:lvl1pPr>
          </a:lstStyle>
          <a:p>
            <a:r>
              <a:rPr lang="en-US"/>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ctrTitle"/>
          </p:nvPr>
        </p:nvSpPr>
        <p:spPr>
          <a:xfrm>
            <a:off x="685800" y="2268445"/>
            <a:ext cx="7772400" cy="1078598"/>
          </a:xfrm>
        </p:spPr>
        <p:txBody>
          <a:bodyPr/>
          <a:lstStyle>
            <a:lvl1pPr algn="ctr">
              <a:defRPr>
                <a:solidFill>
                  <a:schemeClr val="tx2"/>
                </a:solidFill>
                <a:latin typeface="Helvetica" pitchFamily="34" charset="0"/>
              </a:defRPr>
            </a:lvl1pPr>
          </a:lstStyle>
          <a:p>
            <a:r>
              <a:rPr lang="en-US" dirty="0"/>
              <a:t>Click to edit Master title style</a:t>
            </a:r>
            <a:endParaRPr lang="en-GB" dirty="0"/>
          </a:p>
        </p:txBody>
      </p:sp>
      <p:sp>
        <p:nvSpPr>
          <p:cNvPr id="5" name="Subtitle 2"/>
          <p:cNvSpPr>
            <a:spLocks noGrp="1"/>
          </p:cNvSpPr>
          <p:nvPr>
            <p:ph type="subTitle" idx="1"/>
          </p:nvPr>
        </p:nvSpPr>
        <p:spPr>
          <a:xfrm>
            <a:off x="1371600" y="3454901"/>
            <a:ext cx="6400800" cy="935955"/>
          </a:xfrm>
        </p:spPr>
        <p:txBody>
          <a:bodyPr/>
          <a:lstStyle>
            <a:lvl1pPr marL="0" indent="0" algn="ctr">
              <a:buNone/>
              <a:defRPr sz="3200">
                <a:solidFill>
                  <a:schemeClr val="tx1">
                    <a:tint val="75000"/>
                  </a:schemeClr>
                </a:solidFill>
                <a:latin typeface="Helvetica"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dirty="0"/>
              <a:t>Click to edit Master subtitle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solidFill>
                  <a:schemeClr val="tx2"/>
                </a:solidFill>
                <a:latin typeface="Helvetica"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1800">
                <a:latin typeface="Helvetica" pitchFamily="34" charset="0"/>
              </a:defRPr>
            </a:lvl1pPr>
            <a:lvl2pPr>
              <a:defRPr sz="1400">
                <a:latin typeface="Helvetica" pitchFamily="34" charset="0"/>
              </a:defRPr>
            </a:lvl2pPr>
            <a:lvl3pPr>
              <a:defRPr sz="1200">
                <a:latin typeface="Helvetica" pitchFamily="34" charset="0"/>
              </a:defRPr>
            </a:lvl3pPr>
            <a:lvl4pPr>
              <a:defRPr sz="1100">
                <a:latin typeface="Helvetica" pitchFamily="34" charset="0"/>
              </a:defRPr>
            </a:lvl4pPr>
            <a:lvl5pPr>
              <a:defRPr sz="1100">
                <a:latin typeface="Helvetic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2957280"/>
            <a:ext cx="7772400" cy="1362075"/>
          </a:xfrm>
        </p:spPr>
        <p:txBody>
          <a:bodyPr anchor="t"/>
          <a:lstStyle>
            <a:lvl1pPr algn="l">
              <a:defRPr sz="4000" b="1" cap="all">
                <a:solidFill>
                  <a:schemeClr val="tx2"/>
                </a:solidFill>
                <a:latin typeface="Helvetica" pitchFamily="34" charset="0"/>
              </a:defRPr>
            </a:lvl1pPr>
          </a:lstStyle>
          <a:p>
            <a:r>
              <a:rPr lang="en-US"/>
              <a:t>Click to edit Master title style</a:t>
            </a:r>
            <a:endParaRPr lang="en-GB" dirty="0"/>
          </a:p>
        </p:txBody>
      </p:sp>
      <p:sp>
        <p:nvSpPr>
          <p:cNvPr id="5" name="Text Placeholder 2"/>
          <p:cNvSpPr>
            <a:spLocks noGrp="1"/>
          </p:cNvSpPr>
          <p:nvPr>
            <p:ph type="body" idx="1"/>
          </p:nvPr>
        </p:nvSpPr>
        <p:spPr>
          <a:xfrm>
            <a:off x="722313" y="1457093"/>
            <a:ext cx="7772400" cy="1500187"/>
          </a:xfrm>
        </p:spPr>
        <p:txBody>
          <a:bodyPr anchor="b"/>
          <a:lstStyle>
            <a:lvl1pPr marL="0" indent="0">
              <a:buNone/>
              <a:defRPr sz="2800">
                <a:solidFill>
                  <a:schemeClr val="tx1">
                    <a:tint val="75000"/>
                  </a:schemeClr>
                </a:solidFill>
                <a:latin typeface="Helvetica" pitchFamily="34" charset="0"/>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01650"/>
          </a:xfrm>
          <a:prstGeom prst="rect">
            <a:avLst/>
          </a:prstGeom>
          <a:noFill/>
          <a:ln w="9525">
            <a:noFill/>
            <a:miter lim="800000"/>
            <a:headEnd/>
            <a:tailEnd/>
          </a:ln>
        </p:spPr>
        <p:txBody>
          <a:bodyPr vert="horz" wrap="square" lIns="121914" tIns="60957" rIns="121914" bIns="60957"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955675"/>
            <a:ext cx="8229600" cy="4692650"/>
          </a:xfrm>
          <a:prstGeom prst="rect">
            <a:avLst/>
          </a:prstGeom>
          <a:noFill/>
          <a:ln w="9525">
            <a:noFill/>
            <a:miter lim="800000"/>
            <a:headEnd/>
            <a:tailEnd/>
          </a:ln>
        </p:spPr>
        <p:txBody>
          <a:bodyPr vert="horz" wrap="square" lIns="121914" tIns="60957" rIns="121914" bIns="60957"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7" descr="LSBU_crest_colour.png"/>
          <p:cNvPicPr>
            <a:picLocks noChangeAspect="1"/>
          </p:cNvPicPr>
          <p:nvPr/>
        </p:nvPicPr>
        <p:blipFill>
          <a:blip r:embed="rId7" cstate="print"/>
          <a:srcRect l="23177" t="32869" r="23802" b="32387"/>
          <a:stretch>
            <a:fillRect/>
          </a:stretch>
        </p:blipFill>
        <p:spPr bwMode="auto">
          <a:xfrm>
            <a:off x="6280150" y="5545138"/>
            <a:ext cx="2384425" cy="1104900"/>
          </a:xfrm>
          <a:prstGeom prst="rect">
            <a:avLst/>
          </a:prstGeom>
          <a:noFill/>
          <a:ln w="9525">
            <a:noFill/>
            <a:miter lim="800000"/>
            <a:headEnd/>
            <a:tailEnd/>
          </a:ln>
        </p:spPr>
      </p:pic>
      <p:pic>
        <p:nvPicPr>
          <p:cNvPr id="1029" name="Picture 2"/>
          <p:cNvPicPr>
            <a:picLocks noChangeAspect="1" noChangeArrowheads="1"/>
          </p:cNvPicPr>
          <p:nvPr/>
        </p:nvPicPr>
        <p:blipFill>
          <a:blip r:embed="rId8" cstate="print"/>
          <a:srcRect l="9767" t="45171" r="10625" b="45947"/>
          <a:stretch>
            <a:fillRect/>
          </a:stretch>
        </p:blipFill>
        <p:spPr bwMode="auto">
          <a:xfrm>
            <a:off x="479425" y="6121400"/>
            <a:ext cx="4386263" cy="346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Lst>
  <p:txStyles>
    <p:titleStyle>
      <a:lvl1pPr algn="l" rtl="0" eaLnBrk="1" fontAlgn="base" hangingPunct="1">
        <a:spcBef>
          <a:spcPct val="0"/>
        </a:spcBef>
        <a:spcAft>
          <a:spcPct val="0"/>
        </a:spcAft>
        <a:defRPr sz="3600" kern="1200">
          <a:solidFill>
            <a:schemeClr val="tx2"/>
          </a:solidFill>
          <a:latin typeface="Helvetica" pitchFamily="34" charset="0"/>
          <a:ea typeface="ＭＳ Ｐゴシック" charset="0"/>
          <a:cs typeface="+mj-cs"/>
        </a:defRPr>
      </a:lvl1pPr>
      <a:lvl2pPr algn="l" rtl="0" eaLnBrk="1" fontAlgn="base" hangingPunct="1">
        <a:spcBef>
          <a:spcPct val="0"/>
        </a:spcBef>
        <a:spcAft>
          <a:spcPct val="0"/>
        </a:spcAft>
        <a:defRPr sz="3600">
          <a:solidFill>
            <a:schemeClr val="tx2"/>
          </a:solidFill>
          <a:latin typeface="Helvetica" pitchFamily="34" charset="0"/>
          <a:ea typeface="ＭＳ Ｐゴシック" charset="0"/>
        </a:defRPr>
      </a:lvl2pPr>
      <a:lvl3pPr algn="l" rtl="0" eaLnBrk="1" fontAlgn="base" hangingPunct="1">
        <a:spcBef>
          <a:spcPct val="0"/>
        </a:spcBef>
        <a:spcAft>
          <a:spcPct val="0"/>
        </a:spcAft>
        <a:defRPr sz="3600">
          <a:solidFill>
            <a:schemeClr val="tx2"/>
          </a:solidFill>
          <a:latin typeface="Helvetica" pitchFamily="34" charset="0"/>
          <a:ea typeface="ＭＳ Ｐゴシック" charset="0"/>
        </a:defRPr>
      </a:lvl3pPr>
      <a:lvl4pPr algn="l" rtl="0" eaLnBrk="1" fontAlgn="base" hangingPunct="1">
        <a:spcBef>
          <a:spcPct val="0"/>
        </a:spcBef>
        <a:spcAft>
          <a:spcPct val="0"/>
        </a:spcAft>
        <a:defRPr sz="3600">
          <a:solidFill>
            <a:schemeClr val="tx2"/>
          </a:solidFill>
          <a:latin typeface="Helvetica" pitchFamily="34" charset="0"/>
          <a:ea typeface="ＭＳ Ｐゴシック" charset="0"/>
        </a:defRPr>
      </a:lvl4pPr>
      <a:lvl5pPr algn="l" rtl="0" eaLnBrk="1" fontAlgn="base" hangingPunct="1">
        <a:spcBef>
          <a:spcPct val="0"/>
        </a:spcBef>
        <a:spcAft>
          <a:spcPct val="0"/>
        </a:spcAft>
        <a:defRPr sz="3600">
          <a:solidFill>
            <a:schemeClr val="tx2"/>
          </a:solidFill>
          <a:latin typeface="Helvetica" pitchFamily="34" charset="0"/>
          <a:ea typeface="ＭＳ Ｐゴシック" charset="0"/>
        </a:defRPr>
      </a:lvl5pPr>
      <a:lvl6pPr marL="609570" algn="ctr" rtl="0" eaLnBrk="1" fontAlgn="base" hangingPunct="1">
        <a:spcBef>
          <a:spcPct val="0"/>
        </a:spcBef>
        <a:spcAft>
          <a:spcPct val="0"/>
        </a:spcAft>
        <a:defRPr sz="5900">
          <a:solidFill>
            <a:schemeClr val="tx1"/>
          </a:solidFill>
          <a:latin typeface="Calibri" pitchFamily="34" charset="0"/>
        </a:defRPr>
      </a:lvl6pPr>
      <a:lvl7pPr marL="1219140" algn="ctr" rtl="0" eaLnBrk="1" fontAlgn="base" hangingPunct="1">
        <a:spcBef>
          <a:spcPct val="0"/>
        </a:spcBef>
        <a:spcAft>
          <a:spcPct val="0"/>
        </a:spcAft>
        <a:defRPr sz="5900">
          <a:solidFill>
            <a:schemeClr val="tx1"/>
          </a:solidFill>
          <a:latin typeface="Calibri" pitchFamily="34" charset="0"/>
        </a:defRPr>
      </a:lvl7pPr>
      <a:lvl8pPr marL="1828709" algn="ctr" rtl="0" eaLnBrk="1" fontAlgn="base" hangingPunct="1">
        <a:spcBef>
          <a:spcPct val="0"/>
        </a:spcBef>
        <a:spcAft>
          <a:spcPct val="0"/>
        </a:spcAft>
        <a:defRPr sz="5900">
          <a:solidFill>
            <a:schemeClr val="tx1"/>
          </a:solidFill>
          <a:latin typeface="Calibri" pitchFamily="34" charset="0"/>
        </a:defRPr>
      </a:lvl8pPr>
      <a:lvl9pPr marL="2438278" algn="ctr" rtl="0" eaLnBrk="1" fontAlgn="base" hangingPunct="1">
        <a:spcBef>
          <a:spcPct val="0"/>
        </a:spcBef>
        <a:spcAft>
          <a:spcPct val="0"/>
        </a:spcAft>
        <a:defRPr sz="5900">
          <a:solidFill>
            <a:schemeClr val="tx1"/>
          </a:solidFill>
          <a:latin typeface="Calibri" pitchFamily="34" charset="0"/>
        </a:defRPr>
      </a:lvl9pPr>
    </p:titleStyle>
    <p:bodyStyle>
      <a:lvl1pPr marL="455613" indent="-455613" algn="l" rtl="0" eaLnBrk="1" fontAlgn="base" hangingPunct="1">
        <a:spcBef>
          <a:spcPct val="20000"/>
        </a:spcBef>
        <a:spcAft>
          <a:spcPct val="0"/>
        </a:spcAft>
        <a:buFont typeface="Arial" charset="0"/>
        <a:buChar char="•"/>
        <a:defRPr sz="2000" kern="1200">
          <a:solidFill>
            <a:schemeClr val="tx1"/>
          </a:solidFill>
          <a:latin typeface="Helvetica" pitchFamily="34" charset="0"/>
          <a:ea typeface="ＭＳ Ｐゴシック" charset="0"/>
          <a:cs typeface="+mn-cs"/>
        </a:defRPr>
      </a:lvl1pPr>
      <a:lvl2pPr marL="989013" indent="-379413" algn="l" rtl="0" eaLnBrk="1" fontAlgn="base" hangingPunct="1">
        <a:spcBef>
          <a:spcPct val="20000"/>
        </a:spcBef>
        <a:spcAft>
          <a:spcPct val="0"/>
        </a:spcAft>
        <a:buFont typeface="Arial" charset="0"/>
        <a:buChar char="–"/>
        <a:defRPr kern="1200">
          <a:solidFill>
            <a:schemeClr val="tx1"/>
          </a:solidFill>
          <a:latin typeface="Helvetica" pitchFamily="34" charset="0"/>
          <a:ea typeface="ＭＳ Ｐゴシック" charset="0"/>
          <a:cs typeface="+mn-cs"/>
        </a:defRPr>
      </a:lvl2pPr>
      <a:lvl3pPr marL="1522413" indent="-303213" algn="l" rtl="0" eaLnBrk="1" fontAlgn="base" hangingPunct="1">
        <a:spcBef>
          <a:spcPct val="20000"/>
        </a:spcBef>
        <a:spcAft>
          <a:spcPct val="0"/>
        </a:spcAft>
        <a:buFont typeface="Arial" charset="0"/>
        <a:buChar char="•"/>
        <a:defRPr sz="1400" kern="1200">
          <a:solidFill>
            <a:schemeClr val="tx1"/>
          </a:solidFill>
          <a:latin typeface="Helvetica" pitchFamily="34" charset="0"/>
          <a:ea typeface="ＭＳ Ｐゴシック" charset="0"/>
          <a:cs typeface="+mn-cs"/>
        </a:defRPr>
      </a:lvl3pPr>
      <a:lvl4pPr marL="2132013" indent="-303213" algn="l" rtl="0" eaLnBrk="1" fontAlgn="base" hangingPunct="1">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4pPr>
      <a:lvl5pPr marL="2741613" indent="-303213" algn="l" rtl="0" eaLnBrk="1" fontAlgn="base" hangingPunct="1">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501650"/>
          </a:xfrm>
          <a:prstGeom prst="rect">
            <a:avLst/>
          </a:prstGeom>
          <a:noFill/>
          <a:ln w="9525">
            <a:noFill/>
            <a:miter lim="800000"/>
            <a:headEnd/>
            <a:tailEnd/>
          </a:ln>
        </p:spPr>
        <p:txBody>
          <a:bodyPr vert="horz" wrap="square" lIns="121914" tIns="60957" rIns="121914" bIns="60957"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457200" y="962025"/>
            <a:ext cx="8229600" cy="4694238"/>
          </a:xfrm>
          <a:prstGeom prst="rect">
            <a:avLst/>
          </a:prstGeom>
          <a:noFill/>
          <a:ln w="9525">
            <a:noFill/>
            <a:miter lim="800000"/>
            <a:headEnd/>
            <a:tailEnd/>
          </a:ln>
        </p:spPr>
        <p:txBody>
          <a:bodyPr vert="horz" wrap="square" lIns="121914" tIns="60957" rIns="121914" bIns="6095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Lst>
  <p:txStyles>
    <p:titleStyle>
      <a:lvl1pPr algn="l" rtl="0" eaLnBrk="0" fontAlgn="base" hangingPunct="0">
        <a:spcBef>
          <a:spcPct val="0"/>
        </a:spcBef>
        <a:spcAft>
          <a:spcPct val="0"/>
        </a:spcAft>
        <a:defRPr sz="3600" kern="1200">
          <a:solidFill>
            <a:schemeClr val="tx2"/>
          </a:solidFill>
          <a:latin typeface="Helvetica" pitchFamily="34" charset="0"/>
          <a:ea typeface="ＭＳ Ｐゴシック" charset="0"/>
          <a:cs typeface="+mj-cs"/>
        </a:defRPr>
      </a:lvl1pPr>
      <a:lvl2pPr algn="l" rtl="0" eaLnBrk="0" fontAlgn="base" hangingPunct="0">
        <a:spcBef>
          <a:spcPct val="0"/>
        </a:spcBef>
        <a:spcAft>
          <a:spcPct val="0"/>
        </a:spcAft>
        <a:defRPr sz="3600">
          <a:solidFill>
            <a:schemeClr val="tx2"/>
          </a:solidFill>
          <a:latin typeface="Helvetica" pitchFamily="34" charset="0"/>
          <a:ea typeface="ＭＳ Ｐゴシック" charset="0"/>
        </a:defRPr>
      </a:lvl2pPr>
      <a:lvl3pPr algn="l" rtl="0" eaLnBrk="0" fontAlgn="base" hangingPunct="0">
        <a:spcBef>
          <a:spcPct val="0"/>
        </a:spcBef>
        <a:spcAft>
          <a:spcPct val="0"/>
        </a:spcAft>
        <a:defRPr sz="3600">
          <a:solidFill>
            <a:schemeClr val="tx2"/>
          </a:solidFill>
          <a:latin typeface="Helvetica" pitchFamily="34" charset="0"/>
          <a:ea typeface="ＭＳ Ｐゴシック" charset="0"/>
        </a:defRPr>
      </a:lvl3pPr>
      <a:lvl4pPr algn="l" rtl="0" eaLnBrk="0" fontAlgn="base" hangingPunct="0">
        <a:spcBef>
          <a:spcPct val="0"/>
        </a:spcBef>
        <a:spcAft>
          <a:spcPct val="0"/>
        </a:spcAft>
        <a:defRPr sz="3600">
          <a:solidFill>
            <a:schemeClr val="tx2"/>
          </a:solidFill>
          <a:latin typeface="Helvetica" pitchFamily="34" charset="0"/>
          <a:ea typeface="ＭＳ Ｐゴシック" charset="0"/>
        </a:defRPr>
      </a:lvl4pPr>
      <a:lvl5pPr algn="l" rtl="0" eaLnBrk="0" fontAlgn="base" hangingPunct="0">
        <a:spcBef>
          <a:spcPct val="0"/>
        </a:spcBef>
        <a:spcAft>
          <a:spcPct val="0"/>
        </a:spcAft>
        <a:defRPr sz="3600">
          <a:solidFill>
            <a:schemeClr val="tx2"/>
          </a:solidFill>
          <a:latin typeface="Helvetica" pitchFamily="34" charset="0"/>
          <a:ea typeface="ＭＳ Ｐゴシック" charset="0"/>
        </a:defRPr>
      </a:lvl5pPr>
      <a:lvl6pPr marL="609570" algn="ctr" rtl="0" fontAlgn="base">
        <a:spcBef>
          <a:spcPct val="0"/>
        </a:spcBef>
        <a:spcAft>
          <a:spcPct val="0"/>
        </a:spcAft>
        <a:defRPr sz="5900">
          <a:solidFill>
            <a:schemeClr val="tx1"/>
          </a:solidFill>
          <a:latin typeface="Calibri" pitchFamily="34" charset="0"/>
        </a:defRPr>
      </a:lvl6pPr>
      <a:lvl7pPr marL="1219140" algn="ctr" rtl="0" fontAlgn="base">
        <a:spcBef>
          <a:spcPct val="0"/>
        </a:spcBef>
        <a:spcAft>
          <a:spcPct val="0"/>
        </a:spcAft>
        <a:defRPr sz="5900">
          <a:solidFill>
            <a:schemeClr val="tx1"/>
          </a:solidFill>
          <a:latin typeface="Calibri" pitchFamily="34" charset="0"/>
        </a:defRPr>
      </a:lvl7pPr>
      <a:lvl8pPr marL="1828709" algn="ctr" rtl="0" fontAlgn="base">
        <a:spcBef>
          <a:spcPct val="0"/>
        </a:spcBef>
        <a:spcAft>
          <a:spcPct val="0"/>
        </a:spcAft>
        <a:defRPr sz="5900">
          <a:solidFill>
            <a:schemeClr val="tx1"/>
          </a:solidFill>
          <a:latin typeface="Calibri" pitchFamily="34" charset="0"/>
        </a:defRPr>
      </a:lvl8pPr>
      <a:lvl9pPr marL="2438278" algn="ctr" rtl="0" fontAlgn="base">
        <a:spcBef>
          <a:spcPct val="0"/>
        </a:spcBef>
        <a:spcAft>
          <a:spcPct val="0"/>
        </a:spcAft>
        <a:defRPr sz="5900">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charset="0"/>
        <a:buChar char="•"/>
        <a:defRPr sz="2000" kern="1200">
          <a:solidFill>
            <a:schemeClr val="tx1"/>
          </a:solidFill>
          <a:latin typeface="Helvetica" pitchFamily="34" charset="0"/>
          <a:ea typeface="ＭＳ Ｐゴシック" charset="0"/>
          <a:cs typeface="+mn-cs"/>
        </a:defRPr>
      </a:lvl1pPr>
      <a:lvl2pPr marL="989013" indent="-379413" algn="l" rtl="0" eaLnBrk="0" fontAlgn="base" hangingPunct="0">
        <a:spcBef>
          <a:spcPct val="20000"/>
        </a:spcBef>
        <a:spcAft>
          <a:spcPct val="0"/>
        </a:spcAft>
        <a:buFont typeface="Arial" charset="0"/>
        <a:buChar char="–"/>
        <a:defRPr kern="1200">
          <a:solidFill>
            <a:schemeClr val="tx1"/>
          </a:solidFill>
          <a:latin typeface="Helvetica" pitchFamily="34" charset="0"/>
          <a:ea typeface="ＭＳ Ｐゴシック" charset="0"/>
          <a:cs typeface="+mn-cs"/>
        </a:defRPr>
      </a:lvl2pPr>
      <a:lvl3pPr marL="1522413" indent="-303213" algn="l" rtl="0" eaLnBrk="0" fontAlgn="base" hangingPunct="0">
        <a:spcBef>
          <a:spcPct val="20000"/>
        </a:spcBef>
        <a:spcAft>
          <a:spcPct val="0"/>
        </a:spcAft>
        <a:buFont typeface="Arial" charset="0"/>
        <a:buChar char="•"/>
        <a:defRPr sz="1400" kern="1200">
          <a:solidFill>
            <a:schemeClr val="tx1"/>
          </a:solidFill>
          <a:latin typeface="Helvetica" pitchFamily="34" charset="0"/>
          <a:ea typeface="ＭＳ Ｐゴシック" charset="0"/>
          <a:cs typeface="+mn-cs"/>
        </a:defRPr>
      </a:lvl3pPr>
      <a:lvl4pPr marL="2132013" indent="-303213" algn="l" rtl="0" eaLnBrk="0" fontAlgn="base" hangingPunct="0">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4pPr>
      <a:lvl5pPr marL="2741613" indent="-303213" algn="l" rtl="0" eaLnBrk="0" fontAlgn="base" hangingPunct="0">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417" y="2202184"/>
            <a:ext cx="8627165" cy="1078598"/>
          </a:xfrm>
        </p:spPr>
        <p:txBody>
          <a:bodyPr/>
          <a:lstStyle/>
          <a:p>
            <a:r>
              <a:rPr lang="en-GB" dirty="0"/>
              <a:t>Report Writing 1: Language and Purpose</a:t>
            </a:r>
            <a:endParaRPr lang="en-US" dirty="0"/>
          </a:p>
        </p:txBody>
      </p:sp>
      <p:sp>
        <p:nvSpPr>
          <p:cNvPr id="3" name="Subtitle 2"/>
          <p:cNvSpPr>
            <a:spLocks noGrp="1"/>
          </p:cNvSpPr>
          <p:nvPr>
            <p:ph type="subTitle" idx="1"/>
          </p:nvPr>
        </p:nvSpPr>
        <p:spPr/>
        <p:txBody>
          <a:bodyPr/>
          <a:lstStyle/>
          <a:p>
            <a:r>
              <a:rPr lang="en-GB" dirty="0"/>
              <a:t>Learning Development</a:t>
            </a:r>
          </a:p>
        </p:txBody>
      </p:sp>
    </p:spTree>
    <p:extLst>
      <p:ext uri="{BB962C8B-B14F-4D97-AF65-F5344CB8AC3E}">
        <p14:creationId xmlns:p14="http://schemas.microsoft.com/office/powerpoint/2010/main" val="863367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4</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‘Key recommendations for future alterations to the design of this database relate to the discussion in section 3.2 (Design Decisions). These recommendations largely relate to entities that were not fully exploited in the database. There are three key recommendations.’</a:t>
            </a: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236133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5</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‘The first section, a technical evaluation, explores whether TLSMT’s website observes web standards of XHTML/HTML 5 code and will offer suggestions for improvements. The second section, which considers usability, will identify key issues with its content, interface design, navigation and netiquette.’</a:t>
            </a:r>
            <a:r>
              <a:rPr lang="en-GB" sz="2400" b="1" dirty="0"/>
              <a:t> </a:t>
            </a:r>
            <a:endParaRPr lang="en-GB" sz="32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1369914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6</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‘Test data has been offered (Appendix 1) as part of the logical testing process for the database. Once the competition and venue have been determined, the database allows the user to turn to the data to fulfil the key objectives of the database, reviewing team or individual player performances.’ </a:t>
            </a:r>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89576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7</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‘Later that month, John Wilkes, a journalist and radical, condemned this speech in his infamous ‘Number 45’ article in his newspaper </a:t>
            </a:r>
            <a:r>
              <a:rPr lang="en-GB" sz="2400" i="1" dirty="0"/>
              <a:t>The North Briton</a:t>
            </a:r>
            <a:r>
              <a:rPr lang="en-GB" sz="2400" dirty="0"/>
              <a:t> for celebrating the conclusion of a war that was largely popular in - and profitable for - Britain.’ </a:t>
            </a:r>
            <a:endParaRPr lang="en-GB" sz="32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3479493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8</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3200" dirty="0"/>
              <a:t>‘</a:t>
            </a:r>
            <a:r>
              <a:rPr lang="en-GB" sz="2400" dirty="0"/>
              <a:t>Broadly speaking, there is consensus within the literature that there are three key parameters to measuring the success of a project: quality, cost and time, referred to as the ‘Golden Triangle’ of project management or as the ‘dimensions of success’ for information systems.’</a:t>
            </a:r>
            <a:endParaRPr lang="en-GB" sz="40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412339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outcomes</a:t>
            </a:r>
          </a:p>
        </p:txBody>
      </p:sp>
      <p:sp>
        <p:nvSpPr>
          <p:cNvPr id="3" name="Content Placeholder 2"/>
          <p:cNvSpPr>
            <a:spLocks noGrp="1"/>
          </p:cNvSpPr>
          <p:nvPr>
            <p:ph idx="1"/>
          </p:nvPr>
        </p:nvSpPr>
        <p:spPr/>
        <p:txBody>
          <a:bodyPr/>
          <a:lstStyle/>
          <a:p>
            <a:pPr lvl="0"/>
            <a:r>
              <a:rPr lang="en-GB" sz="2400" dirty="0"/>
              <a:t>To develop the ability to identify general distinctions between essays and reports </a:t>
            </a:r>
          </a:p>
          <a:p>
            <a:pPr lvl="0"/>
            <a:r>
              <a:rPr lang="en-GB" sz="2400" dirty="0"/>
              <a:t>To recognise the purpose of a report and its likely audience </a:t>
            </a:r>
          </a:p>
          <a:p>
            <a:pPr lvl="0"/>
            <a:r>
              <a:rPr lang="en-GB" sz="2400" dirty="0"/>
              <a:t>To distinguish the distinctive tone and style of essays and reports </a:t>
            </a:r>
          </a:p>
        </p:txBody>
      </p:sp>
    </p:spTree>
    <p:extLst>
      <p:ext uri="{BB962C8B-B14F-4D97-AF65-F5344CB8AC3E}">
        <p14:creationId xmlns:p14="http://schemas.microsoft.com/office/powerpoint/2010/main" val="418992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7516727-F338-42A3-BBD1-8A7E638072D9}"/>
              </a:ext>
            </a:extLst>
          </p:cNvPr>
          <p:cNvSpPr/>
          <p:nvPr/>
        </p:nvSpPr>
        <p:spPr>
          <a:xfrm>
            <a:off x="324678" y="146808"/>
            <a:ext cx="8362122" cy="523220"/>
          </a:xfrm>
          <a:prstGeom prst="rect">
            <a:avLst/>
          </a:prstGeom>
        </p:spPr>
        <p:txBody>
          <a:bodyPr wrap="square">
            <a:spAutoFit/>
          </a:bodyPr>
          <a:lstStyle/>
          <a:p>
            <a:r>
              <a:rPr lang="en-GB" sz="2800" dirty="0">
                <a:solidFill>
                  <a:schemeClr val="tx2"/>
                </a:solidFill>
                <a:latin typeface="Helvetica" pitchFamily="34" charset="0"/>
                <a:ea typeface="ＭＳ Ｐゴシック" charset="0"/>
                <a:cs typeface="+mj-cs"/>
              </a:rPr>
              <a:t>What is a report? </a:t>
            </a:r>
          </a:p>
        </p:txBody>
      </p:sp>
      <p:sp>
        <p:nvSpPr>
          <p:cNvPr id="3" name="Content Placeholder 2">
            <a:extLst>
              <a:ext uri="{FF2B5EF4-FFF2-40B4-BE49-F238E27FC236}">
                <a16:creationId xmlns:a16="http://schemas.microsoft.com/office/drawing/2014/main" id="{67982A67-8014-4A4E-9D95-B6145430A2B1}"/>
              </a:ext>
            </a:extLst>
          </p:cNvPr>
          <p:cNvSpPr>
            <a:spLocks noGrp="1"/>
          </p:cNvSpPr>
          <p:nvPr>
            <p:ph idx="1"/>
          </p:nvPr>
        </p:nvSpPr>
        <p:spPr>
          <a:xfrm>
            <a:off x="457200" y="955675"/>
            <a:ext cx="8229600" cy="4692650"/>
          </a:xfrm>
        </p:spPr>
        <p:txBody>
          <a:bodyPr/>
          <a:lstStyle/>
          <a:p>
            <a:pPr marL="0" indent="0" algn="just">
              <a:lnSpc>
                <a:spcPct val="150000"/>
              </a:lnSpc>
              <a:buNone/>
            </a:pPr>
            <a:r>
              <a:rPr lang="en-GB" sz="2400" dirty="0"/>
              <a:t>Reports are common in business and other organisations. They are commonly used for communicating information. </a:t>
            </a:r>
          </a:p>
          <a:p>
            <a:pPr marL="0" indent="0" algn="just">
              <a:lnSpc>
                <a:spcPct val="150000"/>
              </a:lnSpc>
              <a:buNone/>
            </a:pPr>
            <a:endParaRPr lang="en-GB" sz="2400" dirty="0"/>
          </a:p>
          <a:p>
            <a:pPr marL="0" indent="0" algn="just">
              <a:lnSpc>
                <a:spcPct val="150000"/>
              </a:lnSpc>
              <a:buNone/>
            </a:pPr>
            <a:r>
              <a:rPr lang="en-GB" sz="2400" dirty="0"/>
              <a:t>The information in reports is often practical, such as results, research, procedures, descriptions of markets, etc. </a:t>
            </a:r>
          </a:p>
          <a:p>
            <a:endParaRPr lang="en-GB" dirty="0"/>
          </a:p>
        </p:txBody>
      </p:sp>
    </p:spTree>
    <p:extLst>
      <p:ext uri="{BB962C8B-B14F-4D97-AF65-F5344CB8AC3E}">
        <p14:creationId xmlns:p14="http://schemas.microsoft.com/office/powerpoint/2010/main" val="169458335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D1372-DA21-4635-935F-37E73826C296}"/>
              </a:ext>
            </a:extLst>
          </p:cNvPr>
          <p:cNvSpPr>
            <a:spLocks noGrp="1"/>
          </p:cNvSpPr>
          <p:nvPr>
            <p:ph type="title"/>
          </p:nvPr>
        </p:nvSpPr>
        <p:spPr/>
        <p:txBody>
          <a:bodyPr/>
          <a:lstStyle/>
          <a:p>
            <a:r>
              <a:rPr lang="en-GB" dirty="0"/>
              <a:t>Reports vs essays, part 1</a:t>
            </a:r>
          </a:p>
        </p:txBody>
      </p:sp>
      <p:pic>
        <p:nvPicPr>
          <p:cNvPr id="5" name="Picture 4" descr="A screenshot of a social media post&#10;&#10;Description automatically generated">
            <a:extLst>
              <a:ext uri="{FF2B5EF4-FFF2-40B4-BE49-F238E27FC236}">
                <a16:creationId xmlns:a16="http://schemas.microsoft.com/office/drawing/2014/main" id="{4F8A714B-5AD2-4281-8FA5-2C6CD88E88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60" y="1682241"/>
            <a:ext cx="8630280" cy="2539924"/>
          </a:xfrm>
          <a:prstGeom prst="rect">
            <a:avLst/>
          </a:prstGeom>
        </p:spPr>
      </p:pic>
    </p:spTree>
    <p:extLst>
      <p:ext uri="{BB962C8B-B14F-4D97-AF65-F5344CB8AC3E}">
        <p14:creationId xmlns:p14="http://schemas.microsoft.com/office/powerpoint/2010/main" val="7144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D1372-DA21-4635-935F-37E73826C296}"/>
              </a:ext>
            </a:extLst>
          </p:cNvPr>
          <p:cNvSpPr>
            <a:spLocks noGrp="1"/>
          </p:cNvSpPr>
          <p:nvPr>
            <p:ph type="title"/>
          </p:nvPr>
        </p:nvSpPr>
        <p:spPr/>
        <p:txBody>
          <a:bodyPr/>
          <a:lstStyle/>
          <a:p>
            <a:r>
              <a:rPr lang="en-GB" dirty="0"/>
              <a:t>Reports vs essays, part 2</a:t>
            </a:r>
          </a:p>
        </p:txBody>
      </p:sp>
      <p:pic>
        <p:nvPicPr>
          <p:cNvPr id="5" name="Picture 4" descr="A screenshot of a cell phone&#10;&#10;Description automatically generated">
            <a:extLst>
              <a:ext uri="{FF2B5EF4-FFF2-40B4-BE49-F238E27FC236}">
                <a16:creationId xmlns:a16="http://schemas.microsoft.com/office/drawing/2014/main" id="{728B1629-D8D8-4F71-9819-13175028E6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098" y="1808710"/>
            <a:ext cx="8733804" cy="1941868"/>
          </a:xfrm>
          <a:prstGeom prst="rect">
            <a:avLst/>
          </a:prstGeom>
        </p:spPr>
      </p:pic>
    </p:spTree>
    <p:extLst>
      <p:ext uri="{BB962C8B-B14F-4D97-AF65-F5344CB8AC3E}">
        <p14:creationId xmlns:p14="http://schemas.microsoft.com/office/powerpoint/2010/main" val="2218250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3FB3-4F24-4E36-AE69-23ACF59F4D2B}"/>
              </a:ext>
            </a:extLst>
          </p:cNvPr>
          <p:cNvSpPr>
            <a:spLocks noGrp="1"/>
          </p:cNvSpPr>
          <p:nvPr>
            <p:ph type="title"/>
          </p:nvPr>
        </p:nvSpPr>
        <p:spPr>
          <a:xfrm>
            <a:off x="457200" y="2235959"/>
            <a:ext cx="8229600" cy="501650"/>
          </a:xfrm>
        </p:spPr>
        <p:txBody>
          <a:bodyPr/>
          <a:lstStyle/>
          <a:p>
            <a:pPr algn="ctr"/>
            <a:r>
              <a:rPr lang="en-GB" sz="4000" dirty="0"/>
              <a:t>Writing samples: essay or report?</a:t>
            </a:r>
          </a:p>
        </p:txBody>
      </p:sp>
    </p:spTree>
    <p:extLst>
      <p:ext uri="{BB962C8B-B14F-4D97-AF65-F5344CB8AC3E}">
        <p14:creationId xmlns:p14="http://schemas.microsoft.com/office/powerpoint/2010/main" val="278649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1</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‘In medieval England, in addition to their primary function as institutions of private and intercessory prayer, monasteries acted as depositories for books and manuscripts, as they were deemed safe places for their storage.’</a:t>
            </a: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235714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2</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‘Despite the caution that should be employed when using digital resources, the purpose is to consider how online archive collections could be most usefully designed to suit different audiences. Therefore, we will turn first to a focused group of users, those specific to the humanities.’</a:t>
            </a:r>
            <a:endParaRPr lang="en-GB" sz="40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2434795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Writing sample 3</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sz="2400" dirty="0"/>
              <a:t>‘By 1539, Leland was interested in England’s topography, presumably having been taken with the landscape during the creation of his </a:t>
            </a:r>
            <a:r>
              <a:rPr lang="en-GB" sz="2400" i="1" dirty="0" err="1"/>
              <a:t>Collectanea</a:t>
            </a:r>
            <a:r>
              <a:rPr lang="en-GB" sz="2400" dirty="0"/>
              <a:t>. His work on behalf of the Crown appeared in his </a:t>
            </a:r>
            <a:r>
              <a:rPr lang="en-GB" sz="2400" i="1" dirty="0" err="1"/>
              <a:t>Laboryouse</a:t>
            </a:r>
            <a:r>
              <a:rPr lang="en-GB" sz="2400" i="1" dirty="0"/>
              <a:t> Journey</a:t>
            </a:r>
            <a:r>
              <a:rPr lang="en-GB" sz="2400" dirty="0"/>
              <a:t>, presented to the king on New Year’s Day 1546, and published posthumously with the assistance of John Bale.’</a:t>
            </a: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200" y="4770783"/>
            <a:ext cx="8229600" cy="609600"/>
          </a:xfrm>
        </p:spPr>
        <p:txBody>
          <a:bodyPr/>
          <a:lstStyle/>
          <a:p>
            <a:pPr marL="0" indent="0" algn="ctr">
              <a:buNone/>
            </a:pPr>
            <a:r>
              <a:rPr lang="en-GB" sz="2400" b="1" dirty="0"/>
              <a:t>Is this sample text from an essay or a report?  </a:t>
            </a:r>
          </a:p>
        </p:txBody>
      </p:sp>
    </p:spTree>
    <p:extLst>
      <p:ext uri="{BB962C8B-B14F-4D97-AF65-F5344CB8AC3E}">
        <p14:creationId xmlns:p14="http://schemas.microsoft.com/office/powerpoint/2010/main" val="2061235145"/>
      </p:ext>
    </p:extLst>
  </p:cSld>
  <p:clrMapOvr>
    <a:masterClrMapping/>
  </p:clrMapOvr>
</p:sld>
</file>

<file path=ppt/theme/theme1.xml><?xml version="1.0" encoding="utf-8"?>
<a:theme xmlns:a="http://schemas.openxmlformats.org/drawingml/2006/main" name="LSBU Presentation Master Template (April 2016)_4 3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6a_presentation_template_generic" id="{550BFBF1-6A6E-4686-9F78-84A4C2F874EA}" vid="{D3BD93C7-5F08-4602-BAC7-3D7E0C143559}"/>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6a_presentation_template_generic" id="{550BFBF1-6A6E-4686-9F78-84A4C2F874EA}" vid="{C6912184-D11E-4755-A2D4-B7CC4CD1DAC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LSBU Generi Template</Template>
  <TotalTime>31985</TotalTime>
  <Words>621</Words>
  <Application>Microsoft Office PowerPoint</Application>
  <PresentationFormat>On-screen Show (4:3)</PresentationFormat>
  <Paragraphs>37</Paragraphs>
  <Slides>14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Helvetica</vt:lpstr>
      <vt:lpstr>LSBU Presentation Master Template (April 2016)_4 3 </vt:lpstr>
      <vt:lpstr>1_Office Theme</vt:lpstr>
      <vt:lpstr>Report Writing 1: Language and Purpose</vt:lpstr>
      <vt:lpstr>Learning outcomes</vt:lpstr>
      <vt:lpstr>PowerPoint Presentation</vt:lpstr>
      <vt:lpstr>Reports vs essays, part 1</vt:lpstr>
      <vt:lpstr>Reports vs essays, part 2</vt:lpstr>
      <vt:lpstr>Writing samples: essay or report?</vt:lpstr>
      <vt:lpstr>Writing sample 1</vt:lpstr>
      <vt:lpstr>Writing sample 2</vt:lpstr>
      <vt:lpstr>Writing sample 3</vt:lpstr>
      <vt:lpstr>Writing sample 4</vt:lpstr>
      <vt:lpstr>Writing sample 5</vt:lpstr>
      <vt:lpstr>Writing sample 6</vt:lpstr>
      <vt:lpstr>Writing sample 7</vt:lpstr>
      <vt:lpstr>Writing sample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of Applied Sciences Exploring Real World Psychology  Group Work</dc:title>
  <dc:creator>Thomas, Pamela 8</dc:creator>
  <cp:lastModifiedBy>Lambe, Simon E</cp:lastModifiedBy>
  <cp:revision>61</cp:revision>
  <cp:lastPrinted>2016-05-27T14:06:45Z</cp:lastPrinted>
  <dcterms:created xsi:type="dcterms:W3CDTF">2017-01-25T14:46:45Z</dcterms:created>
  <dcterms:modified xsi:type="dcterms:W3CDTF">2020-05-01T11:18:31Z</dcterms:modified>
</cp:coreProperties>
</file>